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  <p:sldMasterId id="2147483719" r:id="rId2"/>
    <p:sldMasterId id="2147483720" r:id="rId3"/>
    <p:sldMasterId id="2147483721" r:id="rId4"/>
    <p:sldMasterId id="2147483722" r:id="rId5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436475" cy="6994525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Quattrocento Sans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21" y="253"/>
      </p:cViewPr>
      <p:guideLst>
        <p:guide orient="horz" pos="2203"/>
        <p:guide pos="39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" name="Google Shape;6;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187552"/>
            <a:ext cx="1926660" cy="2431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n"/>
          <p:cNvSpPr/>
          <p:nvPr/>
        </p:nvSpPr>
        <p:spPr>
          <a:xfrm>
            <a:off x="2566930" y="202169"/>
            <a:ext cx="39100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Cortana Intelligence Suite Workshop Class Notebook</a:t>
            </a:r>
            <a:endParaRPr sz="2800" b="1" i="0" u="none" strike="noStrike" cap="non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10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1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0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0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0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1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6" name="Google Shape;406;p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1/8/2019 7:01 PM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8" name="Google Shape;40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4" name="Google Shape;4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3" name="Google Shape;5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9" name="Google Shape;5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4" name="Google Shape;6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2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0" name="Google Shape;6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6" name="Google Shape;6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2" name="Google Shape;6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8" name="Google Shape;6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prep needs to be versioned as part of training as well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Wrangling / training / inferencing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Ingress controller for routing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Traffic from k8s / aml is looking at istio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Confuse.com in UK</a:t>
            </a:r>
            <a:endParaRPr/>
          </a:p>
        </p:txBody>
      </p:sp>
      <p:sp>
        <p:nvSpPr>
          <p:cNvPr id="655" name="Google Shape;65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this slide animation.</a:t>
            </a:r>
            <a:endParaRPr/>
          </a:p>
          <a:p>
            <a:pPr marL="342880" lvl="0" indent="-2666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Developer work on the IDE of their choice on the application code.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They commit the code to source control of their choice (VSTS has good support for various source controls)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Separately, Data scientist work on developing their model.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Once happy they publish the model to a model repository (we can extend this with Vienna)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 build is kicked off in VSTS based on the commit in GitHub.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VSTS Build pipeline pulls the latest model from Blob container (can be extended with Vienna Model Management Service) and creates a container.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VSTS pushes the image to private image repository in Azure Container Registry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On a set schedule (nightly), release pipeline is kicked off.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Latest image from ACR is pulled and deployed across Kubernetes cluster on ACS.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Users request for the app goes through DNS server.</a:t>
            </a:r>
            <a:endParaRPr/>
          </a:p>
          <a:p>
            <a:pPr marL="342880" lvl="0" indent="-34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DNS server passes the request to load balancer and sends the response back to user.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2" name="Google Shape;7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p27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8" name="Google Shape;738;p2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7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p28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0" name="Google Shape;750;p2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8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8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8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29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2" name="Google Shape;762;p2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9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9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9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11" y="1143000"/>
            <a:ext cx="54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30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4" name="Google Shape;774;p3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0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0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0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p31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6" name="Google Shape;786;p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1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1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7" name="Google Shape;797;p32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8" name="Google Shape;798;p3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2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2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2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4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5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6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7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7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7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8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p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8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8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8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9:notes"/>
          <p:cNvSpPr txBox="1">
            <a:spLocks noGrp="1"/>
          </p:cNvSpPr>
          <p:nvPr>
            <p:ph type="ft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9:notes"/>
          <p:cNvSpPr txBox="1">
            <a:spLocks noGrp="1"/>
          </p:cNvSpPr>
          <p:nvPr>
            <p:ph type="dt" idx="10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9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fall2018mlads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 Solid">
  <p:cSld name="9_Title Slide Solid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975" y="0"/>
            <a:ext cx="12434714" cy="699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-16040" y="0"/>
            <a:ext cx="6103800" cy="6994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spcFirstLastPara="1" wrap="square" lIns="182775" tIns="146225" rIns="182775" bIns="146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153877" y="2098357"/>
            <a:ext cx="5316300" cy="27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900" tIns="186525" rIns="149225" bIns="9325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86" y="204778"/>
            <a:ext cx="1985862" cy="730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153877" y="4896169"/>
            <a:ext cx="53163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900" tIns="93250" rIns="93250" bIns="46625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56627" y="466302"/>
            <a:ext cx="40110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5287122" y="1007082"/>
            <a:ext cx="62961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4381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/>
            </a:lvl1pPr>
            <a:lvl2pPr marL="914400" lvl="1" indent="-412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856627" y="2098357"/>
            <a:ext cx="4011000" cy="3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56627" y="466302"/>
            <a:ext cx="40110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5287122" y="1007082"/>
            <a:ext cx="62961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856627" y="2098357"/>
            <a:ext cx="4011000" cy="3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3999267" y="-1282332"/>
            <a:ext cx="4437900" cy="107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7276767" y="1995394"/>
            <a:ext cx="5927700" cy="26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1835846" y="-608456"/>
            <a:ext cx="5927700" cy="78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Photo_Option">
  <p:cSld name="2_Title Slide Photo_O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1176"/>
            </a:srgbClr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5761101" y="2145699"/>
            <a:ext cx="6400736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Quattrocento Sans"/>
              <a:buNone/>
              <a:defRPr sz="5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5759449" y="3974479"/>
            <a:ext cx="6402388" cy="173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09725" rIns="146300" bIns="109725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sz="3200">
                <a:solidFill>
                  <a:srgbClr val="FFFFFF"/>
                </a:solidFill>
              </a:defRPr>
            </a:lvl1pPr>
            <a:lvl2pPr marL="914400" lvl="1" indent="-331469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1477" y="6164262"/>
            <a:ext cx="1686560" cy="36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1176"/>
            </a:srgbClr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1477" y="6164262"/>
            <a:ext cx="1686560" cy="36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logo slide">
  <p:cSld name="Closing logo slide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274638" y="6292888"/>
            <a:ext cx="11856403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4237" y="3145040"/>
            <a:ext cx="3278492" cy="70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274638" y="6292888"/>
            <a:ext cx="11856403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230" y="3145040"/>
            <a:ext cx="3288506" cy="70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Quattrocento Sans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274638" y="2597162"/>
            <a:ext cx="7315200" cy="410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marL="457200" lvl="0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6576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2pPr>
            <a:lvl3pPr marL="1371600" lvl="2" indent="-36576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3pPr>
            <a:lvl4pPr marL="1828800" lvl="3" indent="-36576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4pPr>
            <a:lvl5pPr marL="2286000" lvl="4" indent="-36576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ccent Color 1">
  <p:cSld name="Section Title Accent Color 1">
    <p:bg>
      <p:bgPr>
        <a:solidFill>
          <a:schemeClr val="accen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74640" y="21256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solidFill>
          <a:schemeClr val="dk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lkin">
  <p:cSld name="Walki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 descr="An image of neuronetwork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" y="0"/>
            <a:ext cx="12432948" cy="6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431822" y="2728021"/>
            <a:ext cx="80724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46300" rIns="137150" bIns="1463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Learning, AI,</a:t>
            </a:r>
            <a:br>
              <a:rPr lang="en-US" sz="45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45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Data Science Conference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6" descr="Microsoft logo white text ver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6"/>
          <p:cNvGrpSpPr/>
          <p:nvPr/>
        </p:nvGrpSpPr>
        <p:grpSpPr>
          <a:xfrm>
            <a:off x="8151609" y="2623254"/>
            <a:ext cx="3736586" cy="1748110"/>
            <a:chOff x="8377689" y="3035497"/>
            <a:chExt cx="3662961" cy="1714001"/>
          </a:xfrm>
        </p:grpSpPr>
        <p:cxnSp>
          <p:nvCxnSpPr>
            <p:cNvPr id="137" name="Google Shape;137;p26"/>
            <p:cNvCxnSpPr/>
            <p:nvPr/>
          </p:nvCxnSpPr>
          <p:spPr>
            <a:xfrm>
              <a:off x="11056950" y="3035497"/>
              <a:ext cx="0" cy="16806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26"/>
            <p:cNvCxnSpPr/>
            <p:nvPr/>
          </p:nvCxnSpPr>
          <p:spPr>
            <a:xfrm>
              <a:off x="11056950" y="3875727"/>
              <a:ext cx="914400" cy="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9" name="Google Shape;139;p26"/>
            <p:cNvSpPr txBox="1"/>
            <p:nvPr/>
          </p:nvSpPr>
          <p:spPr>
            <a:xfrm>
              <a:off x="8377689" y="3385436"/>
              <a:ext cx="2679300" cy="96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6525" tIns="149225" rIns="186525" bIns="149225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Quattrocento Sans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November 12–14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Quattrocento Sans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Redmond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6"/>
            <p:cNvSpPr txBox="1"/>
            <p:nvPr/>
          </p:nvSpPr>
          <p:spPr>
            <a:xfrm>
              <a:off x="11056950" y="3475328"/>
              <a:ext cx="983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250" tIns="93250" rIns="93250" bIns="93250" anchor="b" anchorCtr="0">
              <a:noAutofit/>
            </a:bodyPr>
            <a:lstStyle/>
            <a:p>
              <a:pPr marL="0" marR="0" lvl="0" indent="0" algn="l" rtl="0">
                <a:lnSpc>
                  <a:spcPct val="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100"/>
                <a:buFont typeface="Quattrocento Sans"/>
                <a:buNone/>
              </a:pPr>
              <a:r>
                <a:rPr lang="en-US" sz="61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6"/>
            <p:cNvSpPr txBox="1"/>
            <p:nvPr/>
          </p:nvSpPr>
          <p:spPr>
            <a:xfrm>
              <a:off x="11056950" y="4351098"/>
              <a:ext cx="983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250" tIns="93250" rIns="93250" bIns="93250" anchor="t" anchorCtr="0">
              <a:noAutofit/>
            </a:bodyPr>
            <a:lstStyle/>
            <a:p>
              <a:pPr marL="0" marR="0" lvl="0" indent="0" algn="l" rtl="0">
                <a:lnSpc>
                  <a:spcPct val="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100"/>
                <a:buFont typeface="Quattrocento Sans"/>
                <a:buNone/>
              </a:pPr>
              <a:r>
                <a:rPr lang="en-US" sz="61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 descr="Microsoft logo white text vers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Non-bulleted text">
  <p:cSld name="Title &amp; Non-bulleted 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598148" y="1462925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1297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Non-bulleted text">
  <p:cSld name="Two Column Non-bullete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595914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00" b="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6525448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00" b="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ullet text">
  <p:cSld name="Two Column Bullet 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595914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937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/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2"/>
          </p:nvPr>
        </p:nvSpPr>
        <p:spPr>
          <a:xfrm>
            <a:off x="6518045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937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/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grid">
  <p:cSld name="Title Only with grid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">
  <p:cSld name="Demo slide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body" idx="1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>
  <p:cSld name="Video slide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55008" y="1861968"/>
            <a:ext cx="107265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ccent Color">
  <p:cSld name="Section Title Accent Color">
    <p:bg>
      <p:bgPr>
        <a:solidFill>
          <a:schemeClr val="dk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Photo ">
  <p:cSld name="Square Photo 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595736" y="2932236"/>
            <a:ext cx="42453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>
            <a:spLocks noGrp="1"/>
          </p:cNvSpPr>
          <p:nvPr>
            <p:ph type="pic" idx="2"/>
          </p:nvPr>
        </p:nvSpPr>
        <p:spPr>
          <a:xfrm>
            <a:off x="5440958" y="0"/>
            <a:ext cx="6995400" cy="6994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2051925" rIns="0" bIns="0" anchor="t" anchorCtr="0"/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  <a:defRPr sz="16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  <p15:guide id="2" orient="horz" pos="2203">
          <p15:clr>
            <a:srgbClr val="FBAE40"/>
          </p15:clr>
        </p15:guide>
        <p15:guide id="3" pos="3051">
          <p15:clr>
            <a:srgbClr val="5ACBF0"/>
          </p15:clr>
        </p15:guide>
        <p15:guide id="4" pos="3803">
          <p15:clr>
            <a:srgbClr val="C35EA4"/>
          </p15:clr>
        </p15:guide>
        <p15:guide id="5" pos="3615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922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ccent Color">
  <p:cSld name="Blank Accent Color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eloper Code Layout">
  <p:cSld name="Developer Code Layou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600059" y="1465289"/>
            <a:ext cx="112392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rePoint Slide">
  <p:cSld name="SharePoint Slide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9" descr="An image of neuronetwork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" y="0"/>
            <a:ext cx="12432948" cy="6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9"/>
          <p:cNvSpPr txBox="1"/>
          <p:nvPr/>
        </p:nvSpPr>
        <p:spPr>
          <a:xfrm>
            <a:off x="595913" y="2084697"/>
            <a:ext cx="9325800" cy="28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 for attending MLADS and continuing to build our strong community</a:t>
            </a:r>
            <a:br>
              <a:rPr lang="en-US" sz="37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-US" sz="37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you’re interested in accessing a recorded 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version of content from the conference, 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can be found here: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http://aka.ms/fall2018mlads</a:t>
            </a:r>
            <a:endParaRPr sz="33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7" name="Google Shape;177;p39" descr="Microsoft logo white text vers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9"/>
          <p:cNvCxnSpPr/>
          <p:nvPr/>
        </p:nvCxnSpPr>
        <p:spPr>
          <a:xfrm>
            <a:off x="595913" y="3497264"/>
            <a:ext cx="23319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logo slide">
  <p:cSld name="Closing logo slide">
    <p:bg>
      <p:bgPr>
        <a:solidFill>
          <a:schemeClr val="dk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 txBox="1"/>
          <p:nvPr/>
        </p:nvSpPr>
        <p:spPr>
          <a:xfrm>
            <a:off x="595914" y="6283972"/>
            <a:ext cx="45720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0" descr="Microsoft logo white text vers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Notes slide Layout">
  <p:cSld name="Black Notes slide Layout">
    <p:bg>
      <p:bgPr>
        <a:solidFill>
          <a:srgbClr val="000000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1"/>
          <p:cNvSpPr txBox="1">
            <a:spLocks noGrp="1"/>
          </p:cNvSpPr>
          <p:nvPr>
            <p:ph type="body" idx="1"/>
          </p:nvPr>
        </p:nvSpPr>
        <p:spPr>
          <a:xfrm>
            <a:off x="595914" y="1465289"/>
            <a:ext cx="11239500" cy="22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381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300"/>
              <a:buChar char="·"/>
              <a:defRPr sz="3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937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Char char="·"/>
              <a:defRPr sz="29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·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·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1"/>
          <p:cNvSpPr txBox="1">
            <a:spLocks noGrp="1"/>
          </p:cNvSpPr>
          <p:nvPr>
            <p:ph type="body" idx="2"/>
          </p:nvPr>
        </p:nvSpPr>
        <p:spPr>
          <a:xfrm>
            <a:off x="1" y="6393838"/>
            <a:ext cx="12436501" cy="6006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158550" tIns="79275" rIns="158550" bIns="46625" anchor="b" anchorCtr="0"/>
          <a:lstStyle>
            <a:lvl1pPr marL="457200" lvl="0" indent="-2286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>
            <a:spLocks noGrp="1"/>
          </p:cNvSpPr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1"/>
          </p:nvPr>
        </p:nvSpPr>
        <p:spPr>
          <a:xfrm>
            <a:off x="434974" y="1011348"/>
            <a:ext cx="11567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>
            <a:spLocks noGrp="1"/>
          </p:cNvSpPr>
          <p:nvPr>
            <p:ph type="title"/>
          </p:nvPr>
        </p:nvSpPr>
        <p:spPr>
          <a:xfrm>
            <a:off x="434975" y="44926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1554559" y="1144706"/>
            <a:ext cx="9327300" cy="2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  <a:defRPr sz="6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554559" y="3673745"/>
            <a:ext cx="9327300" cy="16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922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>
            <a:spLocks noGrp="1"/>
          </p:cNvSpPr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tage">
  <p:cSld name="Title Only stag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/>
          <p:nvPr/>
        </p:nvSpPr>
        <p:spPr>
          <a:xfrm>
            <a:off x="-1" y="-7938"/>
            <a:ext cx="6218100" cy="7002600"/>
          </a:xfrm>
          <a:prstGeom prst="rect">
            <a:avLst/>
          </a:prstGeom>
          <a:solidFill>
            <a:schemeClr val="dk2">
              <a:alpha val="6666"/>
            </a:schemeClr>
          </a:solidFill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" name="Google Shape;200;p47"/>
          <p:cNvSpPr txBox="1">
            <a:spLocks noGrp="1"/>
          </p:cNvSpPr>
          <p:nvPr>
            <p:ph type="title"/>
          </p:nvPr>
        </p:nvSpPr>
        <p:spPr>
          <a:xfrm>
            <a:off x="274639" y="295276"/>
            <a:ext cx="57150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8"/>
          <p:cNvSpPr txBox="1">
            <a:spLocks noGrp="1"/>
          </p:cNvSpPr>
          <p:nvPr>
            <p:ph type="body" idx="1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9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18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body" idx="1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ody slide (with bullets)">
  <p:cSld name="1_Title &amp; body slide (with bulle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>
            <a:spLocks noGrp="1"/>
          </p:cNvSpPr>
          <p:nvPr>
            <p:ph type="title"/>
          </p:nvPr>
        </p:nvSpPr>
        <p:spPr>
          <a:xfrm>
            <a:off x="434976" y="308574"/>
            <a:ext cx="7738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167875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1"/>
          <p:cNvSpPr txBox="1">
            <a:spLocks noGrp="1"/>
          </p:cNvSpPr>
          <p:nvPr>
            <p:ph type="body" idx="1"/>
          </p:nvPr>
        </p:nvSpPr>
        <p:spPr>
          <a:xfrm>
            <a:off x="434974" y="1011348"/>
            <a:ext cx="774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body" idx="2"/>
          </p:nvPr>
        </p:nvSpPr>
        <p:spPr>
          <a:xfrm>
            <a:off x="434975" y="2188559"/>
            <a:ext cx="77385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8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No Notes">
  <p:cSld name="Title and Content - No Note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2"/>
          <p:cNvSpPr txBox="1">
            <a:spLocks noGrp="1"/>
          </p:cNvSpPr>
          <p:nvPr>
            <p:ph type="body" idx="1"/>
          </p:nvPr>
        </p:nvSpPr>
        <p:spPr>
          <a:xfrm>
            <a:off x="318181" y="1347537"/>
            <a:ext cx="11661000" cy="5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30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30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603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7" name="Google Shape;217;p5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603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8" name="Google Shape;218;p52"/>
          <p:cNvSpPr txBox="1">
            <a:spLocks noGrp="1"/>
          </p:cNvSpPr>
          <p:nvPr>
            <p:ph type="sldNum" idx="12"/>
          </p:nvPr>
        </p:nvSpPr>
        <p:spPr>
          <a:xfrm>
            <a:off x="11979276" y="6573608"/>
            <a:ext cx="2403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ullet text 1st level color">
  <p:cSld name="Two Column Bullet text 1st level colo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3"/>
          <p:cNvSpPr txBox="1">
            <a:spLocks noGrp="1"/>
          </p:cNvSpPr>
          <p:nvPr>
            <p:ph type="body" idx="1"/>
          </p:nvPr>
        </p:nvSpPr>
        <p:spPr>
          <a:xfrm>
            <a:off x="274640" y="1212849"/>
            <a:ext cx="54861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600">
                <a:solidFill>
                  <a:srgbClr val="582881"/>
                </a:solidFill>
              </a:defRPr>
            </a:lvl1pPr>
            <a:lvl2pPr marL="914400" lvl="1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·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·"/>
              <a:defRPr sz="200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3"/>
          <p:cNvSpPr txBox="1">
            <a:spLocks noGrp="1"/>
          </p:cNvSpPr>
          <p:nvPr>
            <p:ph type="body" idx="2"/>
          </p:nvPr>
        </p:nvSpPr>
        <p:spPr>
          <a:xfrm>
            <a:off x="6675439" y="1212849"/>
            <a:ext cx="54861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600">
                <a:solidFill>
                  <a:srgbClr val="582881"/>
                </a:solidFill>
              </a:defRPr>
            </a:lvl1pPr>
            <a:lvl2pPr marL="914400" lvl="1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·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·"/>
              <a:defRPr sz="200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0D0D0D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4" descr="Microsoft logo white text vers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4"/>
          <p:cNvSpPr txBox="1">
            <a:spLocks noGrp="1"/>
          </p:cNvSpPr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4"/>
          <p:cNvSpPr txBox="1">
            <a:spLocks noGrp="1"/>
          </p:cNvSpPr>
          <p:nvPr>
            <p:ph type="body" idx="1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48530" y="1743775"/>
            <a:ext cx="10726500" cy="29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  <a:defRPr sz="6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48530" y="4680827"/>
            <a:ext cx="107265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55" descr="Microsoft logo, gray text vers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914" y="597450"/>
            <a:ext cx="13936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5"/>
          <p:cNvSpPr txBox="1">
            <a:spLocks noGrp="1"/>
          </p:cNvSpPr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5"/>
          <p:cNvSpPr txBox="1">
            <a:spLocks noGrp="1"/>
          </p:cNvSpPr>
          <p:nvPr>
            <p:ph type="body" idx="1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Non-bulleted text">
  <p:cSld name="Title &amp; Non-bulleted 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6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6"/>
          <p:cNvSpPr txBox="1">
            <a:spLocks noGrp="1"/>
          </p:cNvSpPr>
          <p:nvPr>
            <p:ph type="body" idx="1"/>
          </p:nvPr>
        </p:nvSpPr>
        <p:spPr>
          <a:xfrm>
            <a:off x="598148" y="1462925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1297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Non-bulleted text">
  <p:cSld name="Two Column Non-bulleted 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7"/>
          <p:cNvSpPr txBox="1">
            <a:spLocks noGrp="1"/>
          </p:cNvSpPr>
          <p:nvPr>
            <p:ph type="body" idx="1"/>
          </p:nvPr>
        </p:nvSpPr>
        <p:spPr>
          <a:xfrm>
            <a:off x="595914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00" b="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57"/>
          <p:cNvSpPr txBox="1">
            <a:spLocks noGrp="1"/>
          </p:cNvSpPr>
          <p:nvPr>
            <p:ph type="body" idx="2"/>
          </p:nvPr>
        </p:nvSpPr>
        <p:spPr>
          <a:xfrm>
            <a:off x="6525448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00" b="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ullet text">
  <p:cSld name="Two Column Bullet 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8"/>
          <p:cNvSpPr txBox="1">
            <a:spLocks noGrp="1"/>
          </p:cNvSpPr>
          <p:nvPr>
            <p:ph type="body" idx="1"/>
          </p:nvPr>
        </p:nvSpPr>
        <p:spPr>
          <a:xfrm>
            <a:off x="595914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937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/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58"/>
          <p:cNvSpPr txBox="1">
            <a:spLocks noGrp="1"/>
          </p:cNvSpPr>
          <p:nvPr>
            <p:ph type="body" idx="2"/>
          </p:nvPr>
        </p:nvSpPr>
        <p:spPr>
          <a:xfrm>
            <a:off x="6518045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937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/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grid">
  <p:cSld name="Title Only with grid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9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itle - half page">
  <p:cSld name="Small title - half pag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 txBox="1">
            <a:spLocks noGrp="1"/>
          </p:cNvSpPr>
          <p:nvPr>
            <p:ph type="title"/>
          </p:nvPr>
        </p:nvSpPr>
        <p:spPr>
          <a:xfrm>
            <a:off x="595914" y="466302"/>
            <a:ext cx="56187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275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">
  <p:cSld name="Demo slide"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1"/>
          <p:cNvSpPr txBox="1">
            <a:spLocks noGrp="1"/>
          </p:cNvSpPr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61"/>
          <p:cNvSpPr txBox="1">
            <a:spLocks noGrp="1"/>
          </p:cNvSpPr>
          <p:nvPr>
            <p:ph type="body" idx="1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2">
  <p:cSld name="Demo slide 2"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2"/>
          <p:cNvSpPr txBox="1">
            <a:spLocks noGrp="1"/>
          </p:cNvSpPr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62"/>
          <p:cNvSpPr txBox="1">
            <a:spLocks noGrp="1"/>
          </p:cNvSpPr>
          <p:nvPr>
            <p:ph type="body" idx="1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>
  <p:cSld name="Video slide">
    <p:bg>
      <p:bgPr>
        <a:solidFill>
          <a:schemeClr val="dk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3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2">
  <p:cSld name="Video slide 2"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008" y="1861968"/>
            <a:ext cx="52854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6295965" y="1861968"/>
            <a:ext cx="52854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5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6"/>
          <p:cNvSpPr txBox="1">
            <a:spLocks noGrp="1"/>
          </p:cNvSpPr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bg>
      <p:bgPr>
        <a:solidFill>
          <a:schemeClr val="dk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eloper Code Layout">
  <p:cSld name="Developer Code Layou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8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68"/>
          <p:cNvSpPr txBox="1">
            <a:spLocks noGrp="1"/>
          </p:cNvSpPr>
          <p:nvPr>
            <p:ph type="body" idx="1"/>
          </p:nvPr>
        </p:nvSpPr>
        <p:spPr>
          <a:xfrm>
            <a:off x="600059" y="1465289"/>
            <a:ext cx="112392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7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logo slide">
  <p:cSld name="Closing logo slide">
    <p:bg>
      <p:bgPr>
        <a:solidFill>
          <a:schemeClr val="dk2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9"/>
          <p:cNvSpPr txBox="1"/>
          <p:nvPr/>
        </p:nvSpPr>
        <p:spPr>
          <a:xfrm>
            <a:off x="595914" y="6283972"/>
            <a:ext cx="45720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69" descr="Microsoft logo white text vers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Notes slide Layout">
  <p:cSld name="Black Notes slide Layout">
    <p:bg>
      <p:bgPr>
        <a:solidFill>
          <a:srgbClr val="000000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0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70"/>
          <p:cNvSpPr txBox="1">
            <a:spLocks noGrp="1"/>
          </p:cNvSpPr>
          <p:nvPr>
            <p:ph type="body" idx="1"/>
          </p:nvPr>
        </p:nvSpPr>
        <p:spPr>
          <a:xfrm>
            <a:off x="595914" y="1465289"/>
            <a:ext cx="11239500" cy="22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381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300"/>
              <a:buChar char="·"/>
              <a:defRPr sz="3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937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Char char="·"/>
              <a:defRPr sz="29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·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·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70"/>
          <p:cNvSpPr txBox="1">
            <a:spLocks noGrp="1"/>
          </p:cNvSpPr>
          <p:nvPr>
            <p:ph type="body" idx="2"/>
          </p:nvPr>
        </p:nvSpPr>
        <p:spPr>
          <a:xfrm>
            <a:off x="1" y="6393838"/>
            <a:ext cx="12436501" cy="6006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158550" tIns="79275" rIns="158550" bIns="46625" anchor="b" anchorCtr="0"/>
          <a:lstStyle>
            <a:lvl1pPr marL="457200" lvl="0" indent="-2286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marL="1371600" lvl="2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marL="1828800" lvl="3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marL="228600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ccent Color 1">
  <p:cSld name="Blank Accent Color 1">
    <p:bg>
      <p:bgPr>
        <a:solidFill>
          <a:srgbClr val="0089C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hite">
  <p:cSld name="Blank_Whit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&amp; 2-color Non-bulleted text">
  <p:cSld name="2_Title &amp; 2-color Non-bulleted 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3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ray, left">
  <p:cSld name="Title Only - gray, lef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4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Quattrocento Sans"/>
              <a:buNone/>
              <a:defRPr sz="4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56627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856627" y="1714631"/>
            <a:ext cx="52614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856627" y="2554945"/>
            <a:ext cx="5261400" cy="3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6295965" y="1714631"/>
            <a:ext cx="5286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6295965" y="2554945"/>
            <a:ext cx="5286900" cy="3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ccent Color 1">
  <p:cSld name="Section Title Accent Color 1">
    <p:bg>
      <p:bgPr>
        <a:solidFill>
          <a:schemeClr val="accen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5"/>
          <p:cNvSpPr txBox="1">
            <a:spLocks noGrp="1"/>
          </p:cNvSpPr>
          <p:nvPr>
            <p:ph type="title"/>
          </p:nvPr>
        </p:nvSpPr>
        <p:spPr>
          <a:xfrm>
            <a:off x="274640" y="21256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855008" y="1861968"/>
            <a:ext cx="107265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/>
          <a:lstStyle>
            <a:lvl1pPr marL="457200" marR="0" lvl="0" indent="-412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  <a:defRPr sz="4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/>
          <a:lstStyle>
            <a:lvl1pPr marL="457200" marR="0" lvl="0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576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1469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9393898" y="3050513"/>
            <a:ext cx="6995160" cy="8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9393898" y="3050513"/>
            <a:ext cx="6995160" cy="8941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·"/>
              <a:defRPr sz="2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·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·"/>
              <a:defRPr sz="1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475818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9475818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42"/>
          <p:cNvSpPr txBox="1">
            <a:spLocks noGrp="1"/>
          </p:cNvSpPr>
          <p:nvPr>
            <p:ph type="body" idx="1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189" name="Google Shape;189;p42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 rot="5400000">
            <a:off x="9475818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8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8.png"/><Relationship Id="rId11" Type="http://schemas.openxmlformats.org/officeDocument/2006/relationships/image" Target="../media/image33.jp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jp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6"/>
          <p:cNvSpPr txBox="1">
            <a:spLocks noGrp="1"/>
          </p:cNvSpPr>
          <p:nvPr>
            <p:ph type="title"/>
          </p:nvPr>
        </p:nvSpPr>
        <p:spPr>
          <a:xfrm>
            <a:off x="153875" y="1423886"/>
            <a:ext cx="6283800" cy="30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900" tIns="186525" rIns="149225" bIns="932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Calibri"/>
              <a:buNone/>
            </a:pPr>
            <a:r>
              <a:rPr lang="en-US" sz="5500"/>
              <a:t>DevOps for AI</a:t>
            </a:r>
            <a:endParaRPr/>
          </a:p>
        </p:txBody>
      </p:sp>
      <p:sp>
        <p:nvSpPr>
          <p:cNvPr id="288" name="Google Shape;288;p76"/>
          <p:cNvSpPr txBox="1">
            <a:spLocks noGrp="1"/>
          </p:cNvSpPr>
          <p:nvPr>
            <p:ph type="body" idx="1"/>
          </p:nvPr>
        </p:nvSpPr>
        <p:spPr>
          <a:xfrm>
            <a:off x="417091" y="5516411"/>
            <a:ext cx="53163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900" tIns="93250" rIns="93250" bIns="466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 dirty="0" err="1"/>
              <a:t>LearnAI</a:t>
            </a:r>
            <a:r>
              <a:rPr lang="en-US" sz="2400" dirty="0"/>
              <a:t> - Team</a:t>
            </a:r>
            <a:endParaRPr sz="2400" dirty="0"/>
          </a:p>
        </p:txBody>
      </p:sp>
      <p:sp>
        <p:nvSpPr>
          <p:cNvPr id="289" name="Google Shape;289;p76"/>
          <p:cNvSpPr txBox="1"/>
          <p:nvPr/>
        </p:nvSpPr>
        <p:spPr>
          <a:xfrm>
            <a:off x="186648" y="5995305"/>
            <a:ext cx="48495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00" tIns="91375" rIns="146200" bIns="91375" anchor="t" anchorCtr="0">
            <a:noAutofit/>
          </a:bodyPr>
          <a:lstStyle/>
          <a:p>
            <a:pPr marL="0" marR="0" lvl="0" indent="0" algn="l" rtl="0">
              <a:lnSpc>
                <a:spcPct val="1103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5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9" name="Google Shape;399;p85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85"/>
          <p:cNvSpPr txBox="1"/>
          <p:nvPr/>
        </p:nvSpPr>
        <p:spPr>
          <a:xfrm>
            <a:off x="575427" y="1276220"/>
            <a:ext cx="11217180" cy="465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Things a CI server can do: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After you check-in code it can: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53950" marR="0" lvl="2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Run build/test scripts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53950" marR="0" lvl="2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Notify developers of a failed build or failed tests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96750" marR="0" lvl="2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Can show all past check-ins and if they failed or passed all the tests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Can keep track of multiple projects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Plus much more!!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6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DevOps for AI Development 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86"/>
          <p:cNvSpPr txBox="1"/>
          <p:nvPr/>
        </p:nvSpPr>
        <p:spPr>
          <a:xfrm>
            <a:off x="0" y="1672600"/>
            <a:ext cx="12136800" cy="3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 lvl="1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40"/>
              <a:buFont typeface="Arial"/>
              <a:buChar char="•"/>
            </a:pPr>
            <a:r>
              <a:rPr lang="en-US"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be used to manage pain points</a:t>
            </a:r>
            <a:endParaRPr sz="29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Integration between data scientists and software engineers</a:t>
            </a:r>
            <a:endParaRPr sz="20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Scripts stored on one person's machine and process are not repeatable by anyone else</a:t>
            </a:r>
            <a:endParaRPr sz="20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versioning based on names, hard to know where model is deployed</a:t>
            </a:r>
            <a:endParaRPr sz="20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 of model is determined during training and might change over time because of the data drift</a:t>
            </a:r>
            <a:endParaRPr sz="20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Determine the value of the trained model, decide if it should be deployed</a:t>
            </a:r>
            <a:endParaRPr sz="29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7"/>
          <p:cNvSpPr txBox="1">
            <a:spLocks noGrp="1"/>
          </p:cNvSpPr>
          <p:nvPr>
            <p:ph type="title"/>
          </p:nvPr>
        </p:nvSpPr>
        <p:spPr>
          <a:xfrm>
            <a:off x="407690" y="22015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Model Lifecycle Management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8"/>
          <p:cNvSpPr txBox="1">
            <a:spLocks noGrp="1"/>
          </p:cNvSpPr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Building your own AI models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88"/>
          <p:cNvSpPr txBox="1">
            <a:spLocks noGrp="1"/>
          </p:cNvSpPr>
          <p:nvPr>
            <p:ph type="body" idx="1"/>
          </p:nvPr>
        </p:nvSpPr>
        <p:spPr>
          <a:xfrm>
            <a:off x="595924" y="1353473"/>
            <a:ext cx="11567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en-US" sz="2500"/>
              <a:t>Transforming data into intelligence</a:t>
            </a:r>
            <a:endParaRPr sz="2500"/>
          </a:p>
        </p:txBody>
      </p:sp>
      <p:sp>
        <p:nvSpPr>
          <p:cNvPr id="423" name="Google Shape;423;p88"/>
          <p:cNvSpPr/>
          <p:nvPr/>
        </p:nvSpPr>
        <p:spPr>
          <a:xfrm>
            <a:off x="1157871" y="4798828"/>
            <a:ext cx="1813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88"/>
          <p:cNvSpPr/>
          <p:nvPr/>
        </p:nvSpPr>
        <p:spPr>
          <a:xfrm>
            <a:off x="5089250" y="4798828"/>
            <a:ext cx="2066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and train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88"/>
          <p:cNvSpPr/>
          <p:nvPr/>
        </p:nvSpPr>
        <p:spPr>
          <a:xfrm>
            <a:off x="9658299" y="4798828"/>
            <a:ext cx="109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8"/>
          <p:cNvGrpSpPr/>
          <p:nvPr/>
        </p:nvGrpSpPr>
        <p:grpSpPr>
          <a:xfrm>
            <a:off x="9193693" y="2632606"/>
            <a:ext cx="2021177" cy="1670489"/>
            <a:chOff x="9524460" y="2632636"/>
            <a:chExt cx="2021177" cy="1670823"/>
          </a:xfrm>
        </p:grpSpPr>
        <p:sp>
          <p:nvSpPr>
            <p:cNvPr id="427" name="Google Shape;427;p88"/>
            <p:cNvSpPr/>
            <p:nvPr/>
          </p:nvSpPr>
          <p:spPr>
            <a:xfrm>
              <a:off x="9524460" y="3183698"/>
              <a:ext cx="1110355" cy="1119761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88"/>
            <p:cNvSpPr/>
            <p:nvPr/>
          </p:nvSpPr>
          <p:spPr>
            <a:xfrm>
              <a:off x="10421433" y="2632636"/>
              <a:ext cx="735342" cy="741571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88"/>
            <p:cNvSpPr/>
            <p:nvPr/>
          </p:nvSpPr>
          <p:spPr>
            <a:xfrm>
              <a:off x="11022746" y="3309209"/>
              <a:ext cx="522891" cy="527320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30" name="Google Shape;430;p88"/>
          <p:cNvGrpSpPr/>
          <p:nvPr/>
        </p:nvGrpSpPr>
        <p:grpSpPr>
          <a:xfrm>
            <a:off x="1167897" y="2730811"/>
            <a:ext cx="1793122" cy="1683614"/>
            <a:chOff x="1239398" y="2531824"/>
            <a:chExt cx="1793122" cy="1683951"/>
          </a:xfrm>
        </p:grpSpPr>
        <p:grpSp>
          <p:nvGrpSpPr>
            <p:cNvPr id="431" name="Google Shape;431;p88"/>
            <p:cNvGrpSpPr/>
            <p:nvPr/>
          </p:nvGrpSpPr>
          <p:grpSpPr>
            <a:xfrm>
              <a:off x="1239398" y="2531824"/>
              <a:ext cx="523183" cy="1683951"/>
              <a:chOff x="1395310" y="3332039"/>
              <a:chExt cx="431100" cy="1387567"/>
            </a:xfrm>
          </p:grpSpPr>
          <p:sp>
            <p:nvSpPr>
              <p:cNvPr id="432" name="Google Shape;432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3" name="Google Shape;433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4" name="Google Shape;434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88"/>
            <p:cNvGrpSpPr/>
            <p:nvPr/>
          </p:nvGrpSpPr>
          <p:grpSpPr>
            <a:xfrm>
              <a:off x="1874367" y="2531824"/>
              <a:ext cx="523183" cy="1683951"/>
              <a:chOff x="1395310" y="3332039"/>
              <a:chExt cx="431100" cy="1387567"/>
            </a:xfrm>
          </p:grpSpPr>
          <p:sp>
            <p:nvSpPr>
              <p:cNvPr id="436" name="Google Shape;436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7" name="Google Shape;437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8" name="Google Shape;438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" name="Google Shape;439;p88"/>
            <p:cNvGrpSpPr/>
            <p:nvPr/>
          </p:nvGrpSpPr>
          <p:grpSpPr>
            <a:xfrm>
              <a:off x="2509337" y="2531824"/>
              <a:ext cx="523183" cy="1683951"/>
              <a:chOff x="1395310" y="3332039"/>
              <a:chExt cx="431100" cy="1387567"/>
            </a:xfrm>
          </p:grpSpPr>
          <p:sp>
            <p:nvSpPr>
              <p:cNvPr id="440" name="Google Shape;440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1" name="Google Shape;441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2" name="Google Shape;442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6500" tIns="149200" rIns="186500" bIns="1492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3" name="Google Shape;443;p88"/>
          <p:cNvGrpSpPr/>
          <p:nvPr/>
        </p:nvGrpSpPr>
        <p:grpSpPr>
          <a:xfrm>
            <a:off x="4946153" y="2541169"/>
            <a:ext cx="2346589" cy="2038854"/>
            <a:chOff x="4986940" y="2541180"/>
            <a:chExt cx="2346589" cy="2039262"/>
          </a:xfrm>
        </p:grpSpPr>
        <p:cxnSp>
          <p:nvCxnSpPr>
            <p:cNvPr id="444" name="Google Shape;444;p88"/>
            <p:cNvCxnSpPr/>
            <p:nvPr/>
          </p:nvCxnSpPr>
          <p:spPr>
            <a:xfrm>
              <a:off x="6005770" y="3401735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45" name="Google Shape;445;p88"/>
            <p:cNvGrpSpPr/>
            <p:nvPr/>
          </p:nvGrpSpPr>
          <p:grpSpPr>
            <a:xfrm>
              <a:off x="5712421" y="3055202"/>
              <a:ext cx="1007365" cy="1097309"/>
              <a:chOff x="3861" y="4291602"/>
              <a:chExt cx="112" cy="244433"/>
            </a:xfrm>
          </p:grpSpPr>
          <p:sp>
            <p:nvSpPr>
              <p:cNvPr id="446" name="Google Shape;446;p88"/>
              <p:cNvSpPr/>
              <p:nvPr/>
            </p:nvSpPr>
            <p:spPr>
              <a:xfrm>
                <a:off x="3861" y="4291602"/>
                <a:ext cx="112" cy="244433"/>
              </a:xfrm>
              <a:custGeom>
                <a:avLst/>
                <a:gdLst/>
                <a:ahLst/>
                <a:cxnLst/>
                <a:rect l="l" t="t" r="r" b="b"/>
                <a:pathLst>
                  <a:path w="80" h="88" extrusionOk="0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53535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47" name="Google Shape;447;p88"/>
              <p:cNvCxnSpPr/>
              <p:nvPr/>
            </p:nvCxnSpPr>
            <p:spPr>
              <a:xfrm>
                <a:off x="3874" y="446991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8" name="Google Shape;448;p88"/>
              <p:cNvCxnSpPr/>
              <p:nvPr/>
            </p:nvCxnSpPr>
            <p:spPr>
              <a:xfrm>
                <a:off x="3923" y="4335680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9" name="Google Shape;449;p88"/>
              <p:cNvCxnSpPr/>
              <p:nvPr/>
            </p:nvCxnSpPr>
            <p:spPr>
              <a:xfrm>
                <a:off x="3923" y="43797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0" name="Google Shape;450;p88"/>
              <p:cNvCxnSpPr/>
              <p:nvPr/>
            </p:nvCxnSpPr>
            <p:spPr>
              <a:xfrm>
                <a:off x="3923" y="4425840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1" name="Google Shape;451;p88"/>
              <p:cNvCxnSpPr/>
              <p:nvPr/>
            </p:nvCxnSpPr>
            <p:spPr>
              <a:xfrm>
                <a:off x="3883" y="429160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52" name="Google Shape;452;p88"/>
            <p:cNvGrpSpPr/>
            <p:nvPr/>
          </p:nvGrpSpPr>
          <p:grpSpPr>
            <a:xfrm>
              <a:off x="5358989" y="2541180"/>
              <a:ext cx="1974541" cy="1799716"/>
              <a:chOff x="4723382" y="2415376"/>
              <a:chExt cx="2374103" cy="2163900"/>
            </a:xfrm>
          </p:grpSpPr>
          <p:sp>
            <p:nvSpPr>
              <p:cNvPr id="453" name="Google Shape;453;p88"/>
              <p:cNvSpPr/>
              <p:nvPr/>
            </p:nvSpPr>
            <p:spPr>
              <a:xfrm rot="-5400000">
                <a:off x="6785060" y="3189956"/>
                <a:ext cx="201294" cy="423556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4" name="Google Shape;454;p88"/>
              <p:cNvSpPr/>
              <p:nvPr/>
            </p:nvSpPr>
            <p:spPr>
              <a:xfrm>
                <a:off x="4723382" y="2415376"/>
                <a:ext cx="2163900" cy="2163900"/>
              </a:xfrm>
              <a:prstGeom prst="arc">
                <a:avLst>
                  <a:gd name="adj1" fmla="val 15775537"/>
                  <a:gd name="adj2" fmla="val 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3250" tIns="46625" rIns="93250" bIns="466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5" name="Google Shape;455;p88"/>
            <p:cNvGrpSpPr/>
            <p:nvPr/>
          </p:nvGrpSpPr>
          <p:grpSpPr>
            <a:xfrm rot="10800000">
              <a:off x="4986940" y="2780726"/>
              <a:ext cx="1974541" cy="1799716"/>
              <a:chOff x="4723382" y="2415376"/>
              <a:chExt cx="2374103" cy="2163900"/>
            </a:xfrm>
          </p:grpSpPr>
          <p:sp>
            <p:nvSpPr>
              <p:cNvPr id="456" name="Google Shape;456;p88"/>
              <p:cNvSpPr/>
              <p:nvPr/>
            </p:nvSpPr>
            <p:spPr>
              <a:xfrm rot="-5400000">
                <a:off x="6785060" y="3189956"/>
                <a:ext cx="201294" cy="423556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" name="Google Shape;457;p88"/>
              <p:cNvSpPr/>
              <p:nvPr/>
            </p:nvSpPr>
            <p:spPr>
              <a:xfrm>
                <a:off x="4723382" y="2415376"/>
                <a:ext cx="2163900" cy="2163900"/>
              </a:xfrm>
              <a:prstGeom prst="arc">
                <a:avLst>
                  <a:gd name="adj1" fmla="val 15775537"/>
                  <a:gd name="adj2" fmla="val 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3250" tIns="46625" rIns="93250" bIns="466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58" name="Google Shape;458;p88"/>
          <p:cNvSpPr/>
          <p:nvPr/>
        </p:nvSpPr>
        <p:spPr>
          <a:xfrm flipH="1">
            <a:off x="8130017" y="3199154"/>
            <a:ext cx="410099" cy="91757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905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9" name="Google Shape;459;p88"/>
          <p:cNvSpPr/>
          <p:nvPr/>
        </p:nvSpPr>
        <p:spPr>
          <a:xfrm flipH="1">
            <a:off x="3663774" y="3199154"/>
            <a:ext cx="410099" cy="91757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905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9"/>
          <p:cNvSpPr txBox="1"/>
          <p:nvPr/>
        </p:nvSpPr>
        <p:spPr>
          <a:xfrm>
            <a:off x="648527" y="5408926"/>
            <a:ext cx="973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9"/>
          <p:cNvSpPr txBox="1"/>
          <p:nvPr/>
        </p:nvSpPr>
        <p:spPr>
          <a:xfrm>
            <a:off x="6518166" y="5408926"/>
            <a:ext cx="16749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9"/>
          <p:cNvSpPr txBox="1"/>
          <p:nvPr/>
        </p:nvSpPr>
        <p:spPr>
          <a:xfrm>
            <a:off x="4747504" y="5408926"/>
            <a:ext cx="13935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89"/>
          <p:cNvSpPr txBox="1"/>
          <p:nvPr/>
        </p:nvSpPr>
        <p:spPr>
          <a:xfrm>
            <a:off x="8826925" y="5408926"/>
            <a:ext cx="8745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5475" y="2965617"/>
            <a:ext cx="581870" cy="67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9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9278" y="4091791"/>
            <a:ext cx="1181532" cy="40910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9"/>
          <p:cNvSpPr txBox="1"/>
          <p:nvPr/>
        </p:nvSpPr>
        <p:spPr>
          <a:xfrm>
            <a:off x="2817565" y="3523813"/>
            <a:ext cx="986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25" tIns="146200" rIns="182725" bIns="1462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9"/>
          <p:cNvSpPr txBox="1"/>
          <p:nvPr/>
        </p:nvSpPr>
        <p:spPr>
          <a:xfrm>
            <a:off x="2523299" y="5408926"/>
            <a:ext cx="15744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9"/>
          <p:cNvSpPr txBox="1"/>
          <p:nvPr/>
        </p:nvSpPr>
        <p:spPr>
          <a:xfrm>
            <a:off x="10582004" y="5408926"/>
            <a:ext cx="14157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9"/>
          <p:cNvSpPr/>
          <p:nvPr/>
        </p:nvSpPr>
        <p:spPr>
          <a:xfrm>
            <a:off x="694627" y="1944623"/>
            <a:ext cx="969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89"/>
          <p:cNvCxnSpPr/>
          <p:nvPr/>
        </p:nvCxnSpPr>
        <p:spPr>
          <a:xfrm rot="10800000" flipH="1">
            <a:off x="2112414" y="1988398"/>
            <a:ext cx="2100" cy="15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76" name="Google Shape;476;p89"/>
          <p:cNvCxnSpPr/>
          <p:nvPr/>
        </p:nvCxnSpPr>
        <p:spPr>
          <a:xfrm rot="10800000">
            <a:off x="7333182" y="4332254"/>
            <a:ext cx="0" cy="9666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77" name="Google Shape;477;p89"/>
          <p:cNvSpPr/>
          <p:nvPr/>
        </p:nvSpPr>
        <p:spPr>
          <a:xfrm>
            <a:off x="2067811" y="1952767"/>
            <a:ext cx="52875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9"/>
          <p:cNvSpPr/>
          <p:nvPr/>
        </p:nvSpPr>
        <p:spPr>
          <a:xfrm>
            <a:off x="7355510" y="1945333"/>
            <a:ext cx="4607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p89"/>
          <p:cNvCxnSpPr/>
          <p:nvPr/>
        </p:nvCxnSpPr>
        <p:spPr>
          <a:xfrm rot="10800000">
            <a:off x="2113547" y="4198784"/>
            <a:ext cx="0" cy="17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80" name="Google Shape;480;p89"/>
          <p:cNvCxnSpPr/>
          <p:nvPr/>
        </p:nvCxnSpPr>
        <p:spPr>
          <a:xfrm>
            <a:off x="5444335" y="3616334"/>
            <a:ext cx="0" cy="498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481" name="Google Shape;481;p89"/>
          <p:cNvSpPr txBox="1">
            <a:spLocks noGrp="1"/>
          </p:cNvSpPr>
          <p:nvPr>
            <p:ph type="title"/>
          </p:nvPr>
        </p:nvSpPr>
        <p:spPr>
          <a:xfrm>
            <a:off x="434975" y="44926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Data science workflow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9"/>
          <p:cNvGrpSpPr/>
          <p:nvPr/>
        </p:nvGrpSpPr>
        <p:grpSpPr>
          <a:xfrm>
            <a:off x="5175157" y="4293420"/>
            <a:ext cx="526761" cy="524506"/>
            <a:chOff x="7642997" y="2995601"/>
            <a:chExt cx="271107" cy="269988"/>
          </a:xfrm>
        </p:grpSpPr>
        <p:sp>
          <p:nvSpPr>
            <p:cNvPr id="483" name="Google Shape;483;p89"/>
            <p:cNvSpPr/>
            <p:nvPr/>
          </p:nvSpPr>
          <p:spPr>
            <a:xfrm>
              <a:off x="7676736" y="3031430"/>
              <a:ext cx="201539" cy="20042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400" tIns="36175" rIns="72400" bIns="361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84" name="Google Shape;484;p89"/>
            <p:cNvCxnSpPr/>
            <p:nvPr/>
          </p:nvCxnSpPr>
          <p:spPr>
            <a:xfrm>
              <a:off x="7709206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5" name="Google Shape;485;p89"/>
            <p:cNvCxnSpPr/>
            <p:nvPr/>
          </p:nvCxnSpPr>
          <p:spPr>
            <a:xfrm>
              <a:off x="7742796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6" name="Google Shape;486;p89"/>
            <p:cNvCxnSpPr/>
            <p:nvPr/>
          </p:nvCxnSpPr>
          <p:spPr>
            <a:xfrm>
              <a:off x="7778625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7" name="Google Shape;487;p89"/>
            <p:cNvCxnSpPr/>
            <p:nvPr/>
          </p:nvCxnSpPr>
          <p:spPr>
            <a:xfrm>
              <a:off x="7812215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8" name="Google Shape;488;p89"/>
            <p:cNvCxnSpPr/>
            <p:nvPr/>
          </p:nvCxnSpPr>
          <p:spPr>
            <a:xfrm>
              <a:off x="7846924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9" name="Google Shape;489;p89"/>
            <p:cNvCxnSpPr/>
            <p:nvPr/>
          </p:nvCxnSpPr>
          <p:spPr>
            <a:xfrm rot="10800000">
              <a:off x="7882604" y="3060542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0" name="Google Shape;490;p89"/>
            <p:cNvCxnSpPr/>
            <p:nvPr/>
          </p:nvCxnSpPr>
          <p:spPr>
            <a:xfrm rot="10800000">
              <a:off x="7882604" y="309637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1" name="Google Shape;491;p89"/>
            <p:cNvCxnSpPr/>
            <p:nvPr/>
          </p:nvCxnSpPr>
          <p:spPr>
            <a:xfrm rot="10800000">
              <a:off x="7882604" y="312996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2" name="Google Shape;492;p89"/>
            <p:cNvCxnSpPr/>
            <p:nvPr/>
          </p:nvCxnSpPr>
          <p:spPr>
            <a:xfrm rot="10800000">
              <a:off x="7882604" y="316467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3" name="Google Shape;493;p89"/>
            <p:cNvCxnSpPr/>
            <p:nvPr/>
          </p:nvCxnSpPr>
          <p:spPr>
            <a:xfrm rot="10800000">
              <a:off x="7882604" y="320050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4" name="Google Shape;494;p89"/>
            <p:cNvCxnSpPr/>
            <p:nvPr/>
          </p:nvCxnSpPr>
          <p:spPr>
            <a:xfrm rot="10800000">
              <a:off x="7642997" y="3060542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5" name="Google Shape;495;p89"/>
            <p:cNvCxnSpPr/>
            <p:nvPr/>
          </p:nvCxnSpPr>
          <p:spPr>
            <a:xfrm rot="10800000">
              <a:off x="7642997" y="309637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6" name="Google Shape;496;p89"/>
            <p:cNvCxnSpPr/>
            <p:nvPr/>
          </p:nvCxnSpPr>
          <p:spPr>
            <a:xfrm rot="10800000">
              <a:off x="7642997" y="312996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7" name="Google Shape;497;p89"/>
            <p:cNvCxnSpPr/>
            <p:nvPr/>
          </p:nvCxnSpPr>
          <p:spPr>
            <a:xfrm rot="10800000">
              <a:off x="7642997" y="316467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8" name="Google Shape;498;p89"/>
            <p:cNvCxnSpPr/>
            <p:nvPr/>
          </p:nvCxnSpPr>
          <p:spPr>
            <a:xfrm rot="10800000">
              <a:off x="7642997" y="320050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9" name="Google Shape;499;p89"/>
            <p:cNvCxnSpPr/>
            <p:nvPr/>
          </p:nvCxnSpPr>
          <p:spPr>
            <a:xfrm>
              <a:off x="7709206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" name="Google Shape;500;p89"/>
            <p:cNvCxnSpPr/>
            <p:nvPr/>
          </p:nvCxnSpPr>
          <p:spPr>
            <a:xfrm>
              <a:off x="7742796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1" name="Google Shape;501;p89"/>
            <p:cNvCxnSpPr/>
            <p:nvPr/>
          </p:nvCxnSpPr>
          <p:spPr>
            <a:xfrm>
              <a:off x="7778625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2" name="Google Shape;502;p89"/>
            <p:cNvCxnSpPr/>
            <p:nvPr/>
          </p:nvCxnSpPr>
          <p:spPr>
            <a:xfrm>
              <a:off x="7812215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3" name="Google Shape;503;p89"/>
            <p:cNvCxnSpPr/>
            <p:nvPr/>
          </p:nvCxnSpPr>
          <p:spPr>
            <a:xfrm>
              <a:off x="7846924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04" name="Google Shape;504;p89"/>
          <p:cNvGrpSpPr/>
          <p:nvPr/>
        </p:nvGrpSpPr>
        <p:grpSpPr>
          <a:xfrm>
            <a:off x="5048029" y="2791202"/>
            <a:ext cx="774889" cy="674198"/>
            <a:chOff x="6014427" y="2331652"/>
            <a:chExt cx="774966" cy="674400"/>
          </a:xfrm>
        </p:grpSpPr>
        <p:grpSp>
          <p:nvGrpSpPr>
            <p:cNvPr id="505" name="Google Shape;505;p89"/>
            <p:cNvGrpSpPr/>
            <p:nvPr/>
          </p:nvGrpSpPr>
          <p:grpSpPr>
            <a:xfrm>
              <a:off x="6014427" y="2331652"/>
              <a:ext cx="774966" cy="674400"/>
              <a:chOff x="6014427" y="2331652"/>
              <a:chExt cx="774966" cy="674400"/>
            </a:xfrm>
          </p:grpSpPr>
          <p:sp>
            <p:nvSpPr>
              <p:cNvPr id="506" name="Google Shape;506;p89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25" tIns="146275" rIns="182825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7" name="Google Shape;507;p89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25" tIns="146275" rIns="182825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8" name="Google Shape;508;p89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25" tIns="146275" rIns="182825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09" name="Google Shape;509;p89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0" name="Google Shape;510;p89"/>
          <p:cNvGrpSpPr/>
          <p:nvPr/>
        </p:nvGrpSpPr>
        <p:grpSpPr>
          <a:xfrm>
            <a:off x="10736128" y="3616289"/>
            <a:ext cx="643357" cy="570636"/>
            <a:chOff x="10902845" y="2693238"/>
            <a:chExt cx="643421" cy="570807"/>
          </a:xfrm>
        </p:grpSpPr>
        <p:sp>
          <p:nvSpPr>
            <p:cNvPr id="511" name="Google Shape;511;p89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25" tIns="143350" rIns="179225" bIns="14335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89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13" name="Google Shape;513;p89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14" name="Google Shape;514;p89"/>
          <p:cNvGrpSpPr/>
          <p:nvPr/>
        </p:nvGrpSpPr>
        <p:grpSpPr>
          <a:xfrm>
            <a:off x="919738" y="4164214"/>
            <a:ext cx="501385" cy="511039"/>
            <a:chOff x="7158422" y="1607015"/>
            <a:chExt cx="2726400" cy="2778897"/>
          </a:xfrm>
        </p:grpSpPr>
        <p:sp>
          <p:nvSpPr>
            <p:cNvPr id="515" name="Google Shape;515;p89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9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89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9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9" name="Google Shape;519;p89"/>
          <p:cNvSpPr/>
          <p:nvPr/>
        </p:nvSpPr>
        <p:spPr>
          <a:xfrm>
            <a:off x="958682" y="3237713"/>
            <a:ext cx="449597" cy="611952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0" name="Google Shape;520;p89"/>
          <p:cNvGrpSpPr/>
          <p:nvPr/>
        </p:nvGrpSpPr>
        <p:grpSpPr>
          <a:xfrm rot="1799918">
            <a:off x="7025619" y="3513979"/>
            <a:ext cx="653491" cy="706114"/>
            <a:chOff x="6281977" y="1925712"/>
            <a:chExt cx="653594" cy="706287"/>
          </a:xfrm>
        </p:grpSpPr>
        <p:sp>
          <p:nvSpPr>
            <p:cNvPr id="521" name="Google Shape;521;p89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2" name="Google Shape;522;p89"/>
            <p:cNvCxnSpPr>
              <a:stCxn id="521" idx="3"/>
              <a:endCxn id="521" idx="0"/>
            </p:cNvCxnSpPr>
            <p:nvPr/>
          </p:nvCxnSpPr>
          <p:spPr>
            <a:xfrm rot="8999203" flipH="1">
              <a:off x="6424587" y="1997230"/>
              <a:ext cx="325669" cy="56422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3" name="Google Shape;523;p89"/>
            <p:cNvGrpSpPr/>
            <p:nvPr/>
          </p:nvGrpSpPr>
          <p:grpSpPr>
            <a:xfrm>
              <a:off x="6515871" y="2053980"/>
              <a:ext cx="419700" cy="520926"/>
              <a:chOff x="6515871" y="2053477"/>
              <a:chExt cx="419700" cy="520926"/>
            </a:xfrm>
          </p:grpSpPr>
          <p:cxnSp>
            <p:nvCxnSpPr>
              <p:cNvPr id="524" name="Google Shape;524;p89"/>
              <p:cNvCxnSpPr>
                <a:stCxn id="521" idx="2"/>
              </p:cNvCxnSpPr>
              <p:nvPr/>
            </p:nvCxnSpPr>
            <p:spPr>
              <a:xfrm rot="9001259">
                <a:off x="6616302" y="2347869"/>
                <a:ext cx="218539" cy="1842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5" name="Google Shape;525;p89"/>
              <p:cNvCxnSpPr>
                <a:stCxn id="521" idx="1"/>
              </p:cNvCxnSpPr>
              <p:nvPr/>
            </p:nvCxnSpPr>
            <p:spPr>
              <a:xfrm rot="8998565">
                <a:off x="6576879" y="2124960"/>
                <a:ext cx="297985" cy="4543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6" name="Google Shape;526;p89"/>
              <p:cNvCxnSpPr>
                <a:stCxn id="521" idx="1"/>
              </p:cNvCxnSpPr>
              <p:nvPr/>
            </p:nvCxnSpPr>
            <p:spPr>
              <a:xfrm rot="-1799238" flipH="1">
                <a:off x="6523443" y="2184571"/>
                <a:ext cx="404555" cy="13831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7" name="Google Shape;527;p89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8" name="Google Shape;528;p89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9" name="Google Shape;529;p89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0" name="Google Shape;530;p89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31" name="Google Shape;531;p89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9" name="Google Shape;539;p89"/>
          <p:cNvGrpSpPr/>
          <p:nvPr/>
        </p:nvGrpSpPr>
        <p:grpSpPr>
          <a:xfrm>
            <a:off x="8917756" y="3519936"/>
            <a:ext cx="701026" cy="554266"/>
            <a:chOff x="967154" y="1481462"/>
            <a:chExt cx="5331000" cy="4214950"/>
          </a:xfrm>
        </p:grpSpPr>
        <p:cxnSp>
          <p:nvCxnSpPr>
            <p:cNvPr id="540" name="Google Shape;540;p89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1" name="Google Shape;541;p89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25" tIns="146275" rIns="182825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45" name="Google Shape;545;p89"/>
          <p:cNvCxnSpPr/>
          <p:nvPr/>
        </p:nvCxnSpPr>
        <p:spPr>
          <a:xfrm rot="10800000">
            <a:off x="7333182" y="1988604"/>
            <a:ext cx="0" cy="136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6" name="Google Shape;546;p89"/>
          <p:cNvSpPr/>
          <p:nvPr/>
        </p:nvSpPr>
        <p:spPr>
          <a:xfrm flipH="1">
            <a:off x="2054655" y="3715090"/>
            <a:ext cx="117888" cy="264478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7" name="Google Shape;547;p89"/>
          <p:cNvSpPr/>
          <p:nvPr/>
        </p:nvSpPr>
        <p:spPr>
          <a:xfrm flipH="1">
            <a:off x="4496171" y="3715090"/>
            <a:ext cx="117888" cy="264478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8" name="Google Shape;548;p89"/>
          <p:cNvSpPr/>
          <p:nvPr/>
        </p:nvSpPr>
        <p:spPr>
          <a:xfrm flipH="1">
            <a:off x="6314322" y="3715090"/>
            <a:ext cx="117888" cy="264478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9" name="Google Shape;549;p89"/>
          <p:cNvSpPr/>
          <p:nvPr/>
        </p:nvSpPr>
        <p:spPr>
          <a:xfrm flipH="1">
            <a:off x="8245431" y="3715090"/>
            <a:ext cx="117888" cy="264478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0" name="Google Shape;550;p89"/>
          <p:cNvSpPr/>
          <p:nvPr/>
        </p:nvSpPr>
        <p:spPr>
          <a:xfrm flipH="1">
            <a:off x="10115531" y="3715090"/>
            <a:ext cx="117888" cy="264478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A12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3606" y="-43814"/>
            <a:ext cx="12434710" cy="672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0"/>
          <p:cNvSpPr txBox="1"/>
          <p:nvPr/>
        </p:nvSpPr>
        <p:spPr>
          <a:xfrm>
            <a:off x="441585" y="108129"/>
            <a:ext cx="7056300" cy="10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Lifecycle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1"/>
          <p:cNvSpPr txBox="1">
            <a:spLocks noGrp="1"/>
          </p:cNvSpPr>
          <p:nvPr>
            <p:ph type="title"/>
          </p:nvPr>
        </p:nvSpPr>
        <p:spPr>
          <a:xfrm>
            <a:off x="806840" y="2125664"/>
            <a:ext cx="11887200" cy="24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What does DevOps for AI mean?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2"/>
          <p:cNvSpPr txBox="1"/>
          <p:nvPr/>
        </p:nvSpPr>
        <p:spPr>
          <a:xfrm>
            <a:off x="7700646" y="3612048"/>
            <a:ext cx="4297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92"/>
          <p:cNvSpPr txBox="1"/>
          <p:nvPr/>
        </p:nvSpPr>
        <p:spPr>
          <a:xfrm>
            <a:off x="4092076" y="3560288"/>
            <a:ext cx="363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run metrics, intermediate outputs, output logs and models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92"/>
          <p:cNvSpPr txBox="1">
            <a:spLocks noGrp="1"/>
          </p:cNvSpPr>
          <p:nvPr>
            <p:ph type="title"/>
          </p:nvPr>
        </p:nvSpPr>
        <p:spPr>
          <a:xfrm>
            <a:off x="434976" y="309027"/>
            <a:ext cx="115635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87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/>
              <a:t>Produce Repeatable Experiments</a:t>
            </a:r>
            <a:endParaRPr/>
          </a:p>
        </p:txBody>
      </p:sp>
      <p:grpSp>
        <p:nvGrpSpPr>
          <p:cNvPr id="570" name="Google Shape;570;p92"/>
          <p:cNvGrpSpPr/>
          <p:nvPr/>
        </p:nvGrpSpPr>
        <p:grpSpPr>
          <a:xfrm>
            <a:off x="8174194" y="2166436"/>
            <a:ext cx="2304000" cy="1296939"/>
            <a:chOff x="1124117" y="4110783"/>
            <a:chExt cx="2615506" cy="1462493"/>
          </a:xfrm>
        </p:grpSpPr>
        <p:grpSp>
          <p:nvGrpSpPr>
            <p:cNvPr id="571" name="Google Shape;571;p92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72" name="Google Shape;572;p92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73" name="Google Shape;573;p92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74" name="Google Shape;574;p92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75" name="Google Shape;575;p92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76" name="Google Shape;576;p92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77" name="Google Shape;577;p92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78" name="Google Shape;578;p92"/>
            <p:cNvSpPr txBox="1"/>
            <p:nvPr/>
          </p:nvSpPr>
          <p:spPr>
            <a:xfrm>
              <a:off x="2691440" y="4235267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92"/>
            <p:cNvSpPr txBox="1"/>
            <p:nvPr/>
          </p:nvSpPr>
          <p:spPr>
            <a:xfrm>
              <a:off x="2710156" y="4572071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92"/>
            <p:cNvSpPr txBox="1"/>
            <p:nvPr/>
          </p:nvSpPr>
          <p:spPr>
            <a:xfrm>
              <a:off x="2709697" y="4965295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92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name="adj" fmla="val -1251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300" rIns="182850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92"/>
            <p:cNvSpPr txBox="1"/>
            <p:nvPr/>
          </p:nvSpPr>
          <p:spPr>
            <a:xfrm>
              <a:off x="2709697" y="5310522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2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name="adj" fmla="val -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300" rIns="182850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92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name="adj" fmla="val 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300" rIns="182850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92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name="adj" fmla="val -267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300" rIns="182850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86" name="Google Shape;586;p92"/>
          <p:cNvSpPr txBox="1"/>
          <p:nvPr/>
        </p:nvSpPr>
        <p:spPr>
          <a:xfrm>
            <a:off x="614251" y="5422100"/>
            <a:ext cx="113841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matter where an experiment happens, track it in the cloud so you can explain how a model was created.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92"/>
          <p:cNvSpPr/>
          <p:nvPr/>
        </p:nvSpPr>
        <p:spPr>
          <a:xfrm>
            <a:off x="1409471" y="2011474"/>
            <a:ext cx="1578103" cy="1578103"/>
          </a:xfrm>
          <a:custGeom>
            <a:avLst/>
            <a:gdLst/>
            <a:ahLst/>
            <a:cxnLst/>
            <a:rect l="l" t="t" r="r" b="b"/>
            <a:pathLst>
              <a:path w="1237728" h="1237728" extrusionOk="0">
                <a:moveTo>
                  <a:pt x="1211184" y="143340"/>
                </a:moveTo>
                <a:lnTo>
                  <a:pt x="1211184" y="94802"/>
                </a:lnTo>
                <a:lnTo>
                  <a:pt x="1162646" y="94802"/>
                </a:lnTo>
                <a:lnTo>
                  <a:pt x="1162646" y="46263"/>
                </a:lnTo>
                <a:lnTo>
                  <a:pt x="1114107" y="46263"/>
                </a:lnTo>
                <a:lnTo>
                  <a:pt x="1114107" y="94802"/>
                </a:lnTo>
                <a:lnTo>
                  <a:pt x="361763" y="94802"/>
                </a:lnTo>
                <a:cubicBezTo>
                  <a:pt x="276820" y="94802"/>
                  <a:pt x="199159" y="128778"/>
                  <a:pt x="138486" y="187024"/>
                </a:cubicBezTo>
                <a:cubicBezTo>
                  <a:pt x="80240" y="247697"/>
                  <a:pt x="46263" y="325359"/>
                  <a:pt x="46263" y="410301"/>
                </a:cubicBezTo>
                <a:cubicBezTo>
                  <a:pt x="46263" y="495243"/>
                  <a:pt x="80240" y="572905"/>
                  <a:pt x="138486" y="633578"/>
                </a:cubicBezTo>
                <a:cubicBezTo>
                  <a:pt x="191878" y="686970"/>
                  <a:pt x="262259" y="718520"/>
                  <a:pt x="337493" y="725800"/>
                </a:cubicBezTo>
                <a:lnTo>
                  <a:pt x="337493" y="774339"/>
                </a:lnTo>
                <a:lnTo>
                  <a:pt x="386032" y="774339"/>
                </a:lnTo>
                <a:lnTo>
                  <a:pt x="386032" y="725800"/>
                </a:lnTo>
                <a:lnTo>
                  <a:pt x="410301" y="725800"/>
                </a:lnTo>
                <a:lnTo>
                  <a:pt x="410301" y="677262"/>
                </a:lnTo>
                <a:lnTo>
                  <a:pt x="386032" y="677262"/>
                </a:lnTo>
                <a:lnTo>
                  <a:pt x="386032" y="580185"/>
                </a:lnTo>
                <a:lnTo>
                  <a:pt x="410301" y="580185"/>
                </a:lnTo>
                <a:lnTo>
                  <a:pt x="410301" y="531647"/>
                </a:lnTo>
                <a:lnTo>
                  <a:pt x="386032" y="531647"/>
                </a:lnTo>
                <a:lnTo>
                  <a:pt x="386032" y="483109"/>
                </a:lnTo>
                <a:lnTo>
                  <a:pt x="337493" y="483109"/>
                </a:lnTo>
                <a:lnTo>
                  <a:pt x="337493" y="529220"/>
                </a:lnTo>
                <a:cubicBezTo>
                  <a:pt x="313224" y="524366"/>
                  <a:pt x="293809" y="512232"/>
                  <a:pt x="276820" y="495243"/>
                </a:cubicBezTo>
                <a:cubicBezTo>
                  <a:pt x="252551" y="473401"/>
                  <a:pt x="240417" y="441851"/>
                  <a:pt x="240417" y="410301"/>
                </a:cubicBezTo>
                <a:cubicBezTo>
                  <a:pt x="240417" y="378751"/>
                  <a:pt x="252551" y="347201"/>
                  <a:pt x="276820" y="325359"/>
                </a:cubicBezTo>
                <a:cubicBezTo>
                  <a:pt x="298663" y="303517"/>
                  <a:pt x="330213" y="288955"/>
                  <a:pt x="361763" y="288955"/>
                </a:cubicBezTo>
                <a:lnTo>
                  <a:pt x="1114107" y="288955"/>
                </a:lnTo>
                <a:lnTo>
                  <a:pt x="1114107" y="337493"/>
                </a:lnTo>
                <a:lnTo>
                  <a:pt x="1162646" y="337493"/>
                </a:lnTo>
                <a:lnTo>
                  <a:pt x="1162646" y="288955"/>
                </a:lnTo>
                <a:lnTo>
                  <a:pt x="1211184" y="288955"/>
                </a:lnTo>
                <a:lnTo>
                  <a:pt x="1211184" y="240417"/>
                </a:lnTo>
                <a:lnTo>
                  <a:pt x="1162646" y="240417"/>
                </a:lnTo>
                <a:lnTo>
                  <a:pt x="1162646" y="143340"/>
                </a:lnTo>
                <a:lnTo>
                  <a:pt x="1211184" y="143340"/>
                </a:lnTo>
                <a:close/>
                <a:moveTo>
                  <a:pt x="1114107" y="240417"/>
                </a:moveTo>
                <a:lnTo>
                  <a:pt x="361763" y="240417"/>
                </a:lnTo>
                <a:cubicBezTo>
                  <a:pt x="315651" y="240417"/>
                  <a:pt x="274394" y="257405"/>
                  <a:pt x="240417" y="291382"/>
                </a:cubicBezTo>
                <a:cubicBezTo>
                  <a:pt x="208867" y="322932"/>
                  <a:pt x="191878" y="366616"/>
                  <a:pt x="191878" y="410301"/>
                </a:cubicBezTo>
                <a:cubicBezTo>
                  <a:pt x="191878" y="453985"/>
                  <a:pt x="208867" y="497670"/>
                  <a:pt x="242844" y="531647"/>
                </a:cubicBezTo>
                <a:cubicBezTo>
                  <a:pt x="269540" y="558343"/>
                  <a:pt x="303517" y="575331"/>
                  <a:pt x="337493" y="580185"/>
                </a:cubicBezTo>
                <a:lnTo>
                  <a:pt x="337493" y="677262"/>
                </a:lnTo>
                <a:cubicBezTo>
                  <a:pt x="274394" y="672408"/>
                  <a:pt x="218574" y="645712"/>
                  <a:pt x="172463" y="599601"/>
                </a:cubicBezTo>
                <a:cubicBezTo>
                  <a:pt x="121498" y="548635"/>
                  <a:pt x="94802" y="480682"/>
                  <a:pt x="94802" y="410301"/>
                </a:cubicBezTo>
                <a:cubicBezTo>
                  <a:pt x="94802" y="339920"/>
                  <a:pt x="121498" y="271967"/>
                  <a:pt x="172463" y="221001"/>
                </a:cubicBezTo>
                <a:cubicBezTo>
                  <a:pt x="223428" y="170036"/>
                  <a:pt x="291382" y="143340"/>
                  <a:pt x="361763" y="143340"/>
                </a:cubicBezTo>
                <a:lnTo>
                  <a:pt x="1114107" y="143340"/>
                </a:lnTo>
                <a:lnTo>
                  <a:pt x="1114107" y="240417"/>
                </a:lnTo>
                <a:close/>
                <a:moveTo>
                  <a:pt x="919954" y="531647"/>
                </a:moveTo>
                <a:lnTo>
                  <a:pt x="919954" y="483109"/>
                </a:lnTo>
                <a:lnTo>
                  <a:pt x="871416" y="483109"/>
                </a:lnTo>
                <a:lnTo>
                  <a:pt x="871416" y="531647"/>
                </a:lnTo>
                <a:lnTo>
                  <a:pt x="847146" y="531647"/>
                </a:lnTo>
                <a:lnTo>
                  <a:pt x="847146" y="580185"/>
                </a:lnTo>
                <a:lnTo>
                  <a:pt x="871416" y="580185"/>
                </a:lnTo>
                <a:lnTo>
                  <a:pt x="871416" y="677262"/>
                </a:lnTo>
                <a:lnTo>
                  <a:pt x="847146" y="677262"/>
                </a:lnTo>
                <a:lnTo>
                  <a:pt x="847146" y="725800"/>
                </a:lnTo>
                <a:lnTo>
                  <a:pt x="871416" y="725800"/>
                </a:lnTo>
                <a:lnTo>
                  <a:pt x="871416" y="774339"/>
                </a:lnTo>
                <a:lnTo>
                  <a:pt x="919954" y="774339"/>
                </a:lnTo>
                <a:lnTo>
                  <a:pt x="919954" y="728227"/>
                </a:lnTo>
                <a:cubicBezTo>
                  <a:pt x="944223" y="733081"/>
                  <a:pt x="963638" y="745216"/>
                  <a:pt x="980627" y="762204"/>
                </a:cubicBezTo>
                <a:cubicBezTo>
                  <a:pt x="1002469" y="784046"/>
                  <a:pt x="1017031" y="815596"/>
                  <a:pt x="1017031" y="847146"/>
                </a:cubicBezTo>
                <a:cubicBezTo>
                  <a:pt x="1017031" y="878696"/>
                  <a:pt x="1004896" y="910246"/>
                  <a:pt x="980627" y="932089"/>
                </a:cubicBezTo>
                <a:cubicBezTo>
                  <a:pt x="958785" y="956358"/>
                  <a:pt x="927235" y="968492"/>
                  <a:pt x="895685" y="968492"/>
                </a:cubicBezTo>
                <a:lnTo>
                  <a:pt x="143340" y="968492"/>
                </a:lnTo>
                <a:lnTo>
                  <a:pt x="143340" y="919954"/>
                </a:lnTo>
                <a:lnTo>
                  <a:pt x="94802" y="919954"/>
                </a:lnTo>
                <a:lnTo>
                  <a:pt x="94802" y="968492"/>
                </a:lnTo>
                <a:lnTo>
                  <a:pt x="46263" y="968492"/>
                </a:lnTo>
                <a:lnTo>
                  <a:pt x="46263" y="1017031"/>
                </a:lnTo>
                <a:lnTo>
                  <a:pt x="94802" y="1017031"/>
                </a:lnTo>
                <a:lnTo>
                  <a:pt x="94802" y="1114107"/>
                </a:lnTo>
                <a:lnTo>
                  <a:pt x="46263" y="1114107"/>
                </a:lnTo>
                <a:lnTo>
                  <a:pt x="46263" y="1162646"/>
                </a:lnTo>
                <a:lnTo>
                  <a:pt x="94802" y="1162646"/>
                </a:lnTo>
                <a:lnTo>
                  <a:pt x="94802" y="1211184"/>
                </a:lnTo>
                <a:lnTo>
                  <a:pt x="143340" y="1211184"/>
                </a:lnTo>
                <a:lnTo>
                  <a:pt x="143340" y="1162646"/>
                </a:lnTo>
                <a:lnTo>
                  <a:pt x="895685" y="1162646"/>
                </a:lnTo>
                <a:cubicBezTo>
                  <a:pt x="980627" y="1162646"/>
                  <a:pt x="1058288" y="1128669"/>
                  <a:pt x="1118961" y="1070423"/>
                </a:cubicBezTo>
                <a:cubicBezTo>
                  <a:pt x="1179634" y="1009750"/>
                  <a:pt x="1211184" y="932089"/>
                  <a:pt x="1211184" y="847146"/>
                </a:cubicBezTo>
                <a:cubicBezTo>
                  <a:pt x="1211184" y="762204"/>
                  <a:pt x="1177207" y="684543"/>
                  <a:pt x="1118961" y="623870"/>
                </a:cubicBezTo>
                <a:cubicBezTo>
                  <a:pt x="1065569" y="570478"/>
                  <a:pt x="995188" y="538928"/>
                  <a:pt x="919954" y="531647"/>
                </a:cubicBezTo>
                <a:close/>
                <a:moveTo>
                  <a:pt x="1084984" y="1036446"/>
                </a:moveTo>
                <a:cubicBezTo>
                  <a:pt x="1034019" y="1087411"/>
                  <a:pt x="966065" y="1114107"/>
                  <a:pt x="895685" y="1114107"/>
                </a:cubicBezTo>
                <a:lnTo>
                  <a:pt x="143340" y="1114107"/>
                </a:lnTo>
                <a:lnTo>
                  <a:pt x="143340" y="1017031"/>
                </a:lnTo>
                <a:lnTo>
                  <a:pt x="895685" y="1017031"/>
                </a:lnTo>
                <a:cubicBezTo>
                  <a:pt x="941796" y="1017031"/>
                  <a:pt x="983054" y="1000042"/>
                  <a:pt x="1014604" y="968492"/>
                </a:cubicBezTo>
                <a:cubicBezTo>
                  <a:pt x="1046154" y="936942"/>
                  <a:pt x="1065569" y="893258"/>
                  <a:pt x="1065569" y="847146"/>
                </a:cubicBezTo>
                <a:cubicBezTo>
                  <a:pt x="1065569" y="801035"/>
                  <a:pt x="1048581" y="759777"/>
                  <a:pt x="1014604" y="725800"/>
                </a:cubicBezTo>
                <a:cubicBezTo>
                  <a:pt x="987908" y="699104"/>
                  <a:pt x="953931" y="682116"/>
                  <a:pt x="919954" y="677262"/>
                </a:cubicBezTo>
                <a:lnTo>
                  <a:pt x="919954" y="580185"/>
                </a:lnTo>
                <a:cubicBezTo>
                  <a:pt x="983054" y="585039"/>
                  <a:pt x="1038873" y="611735"/>
                  <a:pt x="1084984" y="657847"/>
                </a:cubicBezTo>
                <a:cubicBezTo>
                  <a:pt x="1135950" y="708812"/>
                  <a:pt x="1162646" y="774339"/>
                  <a:pt x="1162646" y="847146"/>
                </a:cubicBezTo>
                <a:cubicBezTo>
                  <a:pt x="1162646" y="917527"/>
                  <a:pt x="1135950" y="985481"/>
                  <a:pt x="1084984" y="1036446"/>
                </a:cubicBezTo>
                <a:close/>
                <a:moveTo>
                  <a:pt x="434570" y="628724"/>
                </a:moveTo>
                <a:cubicBezTo>
                  <a:pt x="434570" y="735508"/>
                  <a:pt x="521939" y="822877"/>
                  <a:pt x="628724" y="822877"/>
                </a:cubicBezTo>
                <a:cubicBezTo>
                  <a:pt x="735508" y="822877"/>
                  <a:pt x="822877" y="735508"/>
                  <a:pt x="822877" y="628724"/>
                </a:cubicBezTo>
                <a:cubicBezTo>
                  <a:pt x="822877" y="521939"/>
                  <a:pt x="735508" y="434570"/>
                  <a:pt x="628724" y="434570"/>
                </a:cubicBezTo>
                <a:cubicBezTo>
                  <a:pt x="521939" y="434570"/>
                  <a:pt x="434570" y="521939"/>
                  <a:pt x="434570" y="628724"/>
                </a:cubicBezTo>
                <a:close/>
                <a:moveTo>
                  <a:pt x="628724" y="774339"/>
                </a:moveTo>
                <a:cubicBezTo>
                  <a:pt x="582612" y="774339"/>
                  <a:pt x="543782" y="754923"/>
                  <a:pt x="517085" y="720947"/>
                </a:cubicBezTo>
                <a:lnTo>
                  <a:pt x="582612" y="682116"/>
                </a:lnTo>
                <a:cubicBezTo>
                  <a:pt x="594747" y="691824"/>
                  <a:pt x="611735" y="699104"/>
                  <a:pt x="628724" y="699104"/>
                </a:cubicBezTo>
                <a:cubicBezTo>
                  <a:pt x="645712" y="699104"/>
                  <a:pt x="662701" y="691824"/>
                  <a:pt x="674835" y="682116"/>
                </a:cubicBezTo>
                <a:lnTo>
                  <a:pt x="740362" y="718520"/>
                </a:lnTo>
                <a:cubicBezTo>
                  <a:pt x="713666" y="754923"/>
                  <a:pt x="674835" y="774339"/>
                  <a:pt x="628724" y="774339"/>
                </a:cubicBezTo>
                <a:close/>
                <a:moveTo>
                  <a:pt x="628724" y="604454"/>
                </a:moveTo>
                <a:cubicBezTo>
                  <a:pt x="643285" y="604454"/>
                  <a:pt x="652993" y="614162"/>
                  <a:pt x="652993" y="628724"/>
                </a:cubicBezTo>
                <a:cubicBezTo>
                  <a:pt x="652993" y="643285"/>
                  <a:pt x="643285" y="652993"/>
                  <a:pt x="628724" y="652993"/>
                </a:cubicBezTo>
                <a:cubicBezTo>
                  <a:pt x="614162" y="652993"/>
                  <a:pt x="604454" y="643285"/>
                  <a:pt x="604454" y="628724"/>
                </a:cubicBezTo>
                <a:cubicBezTo>
                  <a:pt x="604454" y="614162"/>
                  <a:pt x="614162" y="604454"/>
                  <a:pt x="628724" y="604454"/>
                </a:cubicBezTo>
                <a:close/>
                <a:moveTo>
                  <a:pt x="774339" y="628724"/>
                </a:moveTo>
                <a:cubicBezTo>
                  <a:pt x="774339" y="645712"/>
                  <a:pt x="771912" y="662701"/>
                  <a:pt x="764631" y="679689"/>
                </a:cubicBezTo>
                <a:lnTo>
                  <a:pt x="699104" y="643285"/>
                </a:lnTo>
                <a:cubicBezTo>
                  <a:pt x="699104" y="638431"/>
                  <a:pt x="701531" y="633578"/>
                  <a:pt x="701531" y="631151"/>
                </a:cubicBezTo>
                <a:cubicBezTo>
                  <a:pt x="701531" y="599601"/>
                  <a:pt x="682116" y="572905"/>
                  <a:pt x="652993" y="563197"/>
                </a:cubicBezTo>
                <a:lnTo>
                  <a:pt x="652993" y="487962"/>
                </a:lnTo>
                <a:cubicBezTo>
                  <a:pt x="720947" y="497670"/>
                  <a:pt x="774339" y="555916"/>
                  <a:pt x="774339" y="628724"/>
                </a:cubicBezTo>
                <a:close/>
                <a:moveTo>
                  <a:pt x="604454" y="485535"/>
                </a:moveTo>
                <a:lnTo>
                  <a:pt x="604454" y="560770"/>
                </a:lnTo>
                <a:cubicBezTo>
                  <a:pt x="575331" y="570478"/>
                  <a:pt x="555916" y="597174"/>
                  <a:pt x="555916" y="628724"/>
                </a:cubicBezTo>
                <a:cubicBezTo>
                  <a:pt x="555916" y="633578"/>
                  <a:pt x="555916" y="638431"/>
                  <a:pt x="558343" y="640858"/>
                </a:cubicBezTo>
                <a:lnTo>
                  <a:pt x="492816" y="677262"/>
                </a:lnTo>
                <a:cubicBezTo>
                  <a:pt x="485535" y="662701"/>
                  <a:pt x="483109" y="645712"/>
                  <a:pt x="483109" y="628724"/>
                </a:cubicBezTo>
                <a:cubicBezTo>
                  <a:pt x="483109" y="555916"/>
                  <a:pt x="536501" y="497670"/>
                  <a:pt x="604454" y="485535"/>
                </a:cubicBezTo>
                <a:close/>
                <a:moveTo>
                  <a:pt x="555916" y="337493"/>
                </a:moveTo>
                <a:lnTo>
                  <a:pt x="555916" y="386032"/>
                </a:lnTo>
                <a:lnTo>
                  <a:pt x="507378" y="386032"/>
                </a:lnTo>
                <a:lnTo>
                  <a:pt x="507378" y="337493"/>
                </a:lnTo>
                <a:lnTo>
                  <a:pt x="555916" y="337493"/>
                </a:lnTo>
                <a:close/>
                <a:moveTo>
                  <a:pt x="652993" y="386032"/>
                </a:moveTo>
                <a:lnTo>
                  <a:pt x="604454" y="386032"/>
                </a:lnTo>
                <a:lnTo>
                  <a:pt x="604454" y="337493"/>
                </a:lnTo>
                <a:lnTo>
                  <a:pt x="652993" y="337493"/>
                </a:lnTo>
                <a:lnTo>
                  <a:pt x="652993" y="386032"/>
                </a:lnTo>
                <a:close/>
                <a:moveTo>
                  <a:pt x="750070" y="337493"/>
                </a:moveTo>
                <a:lnTo>
                  <a:pt x="750070" y="386032"/>
                </a:lnTo>
                <a:lnTo>
                  <a:pt x="701531" y="386032"/>
                </a:lnTo>
                <a:lnTo>
                  <a:pt x="701531" y="337493"/>
                </a:lnTo>
                <a:lnTo>
                  <a:pt x="750070" y="337493"/>
                </a:lnTo>
                <a:close/>
                <a:moveTo>
                  <a:pt x="507378" y="919954"/>
                </a:moveTo>
                <a:lnTo>
                  <a:pt x="507378" y="871416"/>
                </a:lnTo>
                <a:lnTo>
                  <a:pt x="555916" y="871416"/>
                </a:lnTo>
                <a:lnTo>
                  <a:pt x="555916" y="919954"/>
                </a:lnTo>
                <a:lnTo>
                  <a:pt x="507378" y="919954"/>
                </a:lnTo>
                <a:close/>
                <a:moveTo>
                  <a:pt x="604454" y="871416"/>
                </a:moveTo>
                <a:lnTo>
                  <a:pt x="652993" y="871416"/>
                </a:lnTo>
                <a:lnTo>
                  <a:pt x="652993" y="919954"/>
                </a:lnTo>
                <a:lnTo>
                  <a:pt x="604454" y="919954"/>
                </a:lnTo>
                <a:lnTo>
                  <a:pt x="604454" y="871416"/>
                </a:lnTo>
                <a:close/>
                <a:moveTo>
                  <a:pt x="701531" y="919954"/>
                </a:moveTo>
                <a:lnTo>
                  <a:pt x="701531" y="871416"/>
                </a:lnTo>
                <a:lnTo>
                  <a:pt x="750070" y="871416"/>
                </a:lnTo>
                <a:lnTo>
                  <a:pt x="750070" y="919954"/>
                </a:lnTo>
                <a:lnTo>
                  <a:pt x="701531" y="919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" name="Google Shape;588;p92"/>
          <p:cNvSpPr txBox="1"/>
          <p:nvPr/>
        </p:nvSpPr>
        <p:spPr>
          <a:xfrm>
            <a:off x="894439" y="3582656"/>
            <a:ext cx="25725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well-defined pipelines to capture the E2E model training process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p92"/>
          <p:cNvGrpSpPr/>
          <p:nvPr/>
        </p:nvGrpSpPr>
        <p:grpSpPr>
          <a:xfrm>
            <a:off x="4691651" y="2309526"/>
            <a:ext cx="1452621" cy="1116073"/>
            <a:chOff x="1054529" y="1695554"/>
            <a:chExt cx="1860427" cy="1429580"/>
          </a:xfrm>
        </p:grpSpPr>
        <p:sp>
          <p:nvSpPr>
            <p:cNvPr id="590" name="Google Shape;590;p92"/>
            <p:cNvSpPr/>
            <p:nvPr/>
          </p:nvSpPr>
          <p:spPr>
            <a:xfrm>
              <a:off x="1054529" y="2126319"/>
              <a:ext cx="597959" cy="668107"/>
            </a:xfrm>
            <a:custGeom>
              <a:avLst/>
              <a:gdLst/>
              <a:ahLst/>
              <a:cxnLst/>
              <a:rect l="l" t="t" r="r" b="b"/>
              <a:pathLst>
                <a:path w="246" h="275" extrusionOk="0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91" name="Google Shape;591;p92"/>
            <p:cNvGrpSpPr/>
            <p:nvPr/>
          </p:nvGrpSpPr>
          <p:grpSpPr>
            <a:xfrm flipH="1">
              <a:off x="1486765" y="2560815"/>
              <a:ext cx="335503" cy="410891"/>
              <a:chOff x="3004070" y="3685414"/>
              <a:chExt cx="403200" cy="493800"/>
            </a:xfrm>
          </p:grpSpPr>
          <p:sp>
            <p:nvSpPr>
              <p:cNvPr id="592" name="Google Shape;592;p92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name="adj" fmla="val 28736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3" name="Google Shape;593;p92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94" name="Google Shape;594;p92"/>
            <p:cNvGrpSpPr/>
            <p:nvPr/>
          </p:nvGrpSpPr>
          <p:grpSpPr>
            <a:xfrm>
              <a:off x="2548213" y="2758392"/>
              <a:ext cx="366743" cy="366743"/>
              <a:chOff x="1672050" y="2651602"/>
              <a:chExt cx="321000" cy="321000"/>
            </a:xfrm>
          </p:grpSpPr>
          <p:grpSp>
            <p:nvGrpSpPr>
              <p:cNvPr id="595" name="Google Shape;595;p92"/>
              <p:cNvGrpSpPr/>
              <p:nvPr/>
            </p:nvGrpSpPr>
            <p:grpSpPr>
              <a:xfrm>
                <a:off x="1832655" y="2713011"/>
                <a:ext cx="14" cy="201955"/>
                <a:chOff x="10392248" y="1273488"/>
                <a:chExt cx="28" cy="394828"/>
              </a:xfrm>
            </p:grpSpPr>
            <p:cxnSp>
              <p:nvCxnSpPr>
                <p:cNvPr id="596" name="Google Shape;596;p92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7" name="Google Shape;597;p92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98" name="Google Shape;598;p92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99" name="Google Shape;599;p92"/>
            <p:cNvGrpSpPr/>
            <p:nvPr/>
          </p:nvGrpSpPr>
          <p:grpSpPr>
            <a:xfrm>
              <a:off x="2548213" y="2239675"/>
              <a:ext cx="366743" cy="366742"/>
              <a:chOff x="1672050" y="2197577"/>
              <a:chExt cx="321000" cy="321000"/>
            </a:xfrm>
          </p:grpSpPr>
          <p:grpSp>
            <p:nvGrpSpPr>
              <p:cNvPr id="600" name="Google Shape;600;p92"/>
              <p:cNvGrpSpPr/>
              <p:nvPr/>
            </p:nvGrpSpPr>
            <p:grpSpPr>
              <a:xfrm>
                <a:off x="1738131" y="2257946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601" name="Google Shape;601;p92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602" name="Google Shape;602;p92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603" name="Google Shape;603;p92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604" name="Google Shape;604;p92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605" name="Google Shape;605;p92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06" name="Google Shape;606;p92"/>
            <p:cNvGrpSpPr/>
            <p:nvPr/>
          </p:nvGrpSpPr>
          <p:grpSpPr>
            <a:xfrm>
              <a:off x="2548213" y="1695554"/>
              <a:ext cx="366743" cy="366743"/>
              <a:chOff x="1672050" y="1721327"/>
              <a:chExt cx="321000" cy="321000"/>
            </a:xfrm>
          </p:grpSpPr>
          <p:grpSp>
            <p:nvGrpSpPr>
              <p:cNvPr id="607" name="Google Shape;607;p92"/>
              <p:cNvGrpSpPr/>
              <p:nvPr/>
            </p:nvGrpSpPr>
            <p:grpSpPr>
              <a:xfrm>
                <a:off x="1751393" y="1774575"/>
                <a:ext cx="215360" cy="189708"/>
                <a:chOff x="1751393" y="1774575"/>
                <a:chExt cx="215360" cy="189708"/>
              </a:xfrm>
            </p:grpSpPr>
            <p:grpSp>
              <p:nvGrpSpPr>
                <p:cNvPr id="608" name="Google Shape;608;p92"/>
                <p:cNvGrpSpPr/>
                <p:nvPr/>
              </p:nvGrpSpPr>
              <p:grpSpPr>
                <a:xfrm>
                  <a:off x="1751393" y="1791387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609" name="Google Shape;609;p92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154" h="488373" extrusionOk="0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3250" tIns="46625" rIns="93250" bIns="466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10" name="Google Shape;610;p92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327" h="415637" extrusionOk="0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3250" tIns="46625" rIns="93250" bIns="466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11" name="Google Shape;611;p92"/>
                <p:cNvSpPr/>
                <p:nvPr/>
              </p:nvSpPr>
              <p:spPr>
                <a:xfrm rot="2093278">
                  <a:off x="1888522" y="1788715"/>
                  <a:ext cx="67660" cy="5842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82850" tIns="146300" rIns="182850" bIns="1463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12" name="Google Shape;612;p92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46300" rIns="182850" bIns="1463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613" name="Google Shape;613;p92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3250" tIns="46625" rIns="93250" bIns="466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/>
          <p:nvPr/>
        </p:nvSpPr>
        <p:spPr>
          <a:xfrm>
            <a:off x="190868" y="1487960"/>
            <a:ext cx="6072600" cy="41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&amp; metadata 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 a centralized </a:t>
            </a: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containers 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capture runtime dependencies for inference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an orchestrator like </a:t>
            </a: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Kubernetes 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provide scalable inference for your real time services (scale / load balancing)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</a:t>
            </a: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telemetry 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– health, performance, inputs / outputs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Encapsulate each step 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lifecycle to </a:t>
            </a: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CI/CD and DevOps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Automatically </a:t>
            </a:r>
            <a:r>
              <a:rPr lang="en-US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 models</a:t>
            </a: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take advantage of hardware acceleration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3"/>
          <p:cNvSpPr txBox="1"/>
          <p:nvPr/>
        </p:nvSpPr>
        <p:spPr>
          <a:xfrm>
            <a:off x="510736" y="308345"/>
            <a:ext cx="112377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Manage Model Lifecycle</a:t>
            </a:r>
            <a:endParaRPr sz="5400" b="0" i="0" u="none" strike="noStrike" cap="non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1499" y="1472820"/>
            <a:ext cx="5420253" cy="41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4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Key Goals of DevOps for AI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94"/>
          <p:cNvSpPr txBox="1">
            <a:spLocks noGrp="1"/>
          </p:cNvSpPr>
          <p:nvPr>
            <p:ph type="body" idx="1"/>
          </p:nvPr>
        </p:nvSpPr>
        <p:spPr>
          <a:xfrm>
            <a:off x="598627" y="1787199"/>
            <a:ext cx="112392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69900" lvl="1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Repeatability of model creation &amp; behavior</a:t>
            </a:r>
            <a:endParaRPr/>
          </a:p>
          <a:p>
            <a:pPr marL="469900" lvl="1" indent="-2349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Evaluation of model predictions</a:t>
            </a:r>
            <a:endParaRPr/>
          </a:p>
          <a:p>
            <a:pPr marL="469900" lvl="1" indent="-2349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Managing different model versions and files</a:t>
            </a:r>
            <a:endParaRPr/>
          </a:p>
          <a:p>
            <a:pPr marL="469900" lvl="1" indent="-2349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Operationalization of the model</a:t>
            </a:r>
            <a:endParaRPr/>
          </a:p>
          <a:p>
            <a:pPr marL="469900" lvl="1" indent="-2349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Monitoring of training and scoring pipelines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7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9" name="Google Shape;299;p77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7"/>
          <p:cNvSpPr txBox="1"/>
          <p:nvPr/>
        </p:nvSpPr>
        <p:spPr>
          <a:xfrm>
            <a:off x="441653" y="1338488"/>
            <a:ext cx="1015249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1208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Introduction to Devops</a:t>
            </a:r>
            <a:endParaRPr sz="30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Model Lifecycle Management</a:t>
            </a:r>
            <a:endParaRPr sz="3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 for AI</a:t>
            </a:r>
            <a:endParaRPr sz="30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Creating Cl/CD Pipeline with Azure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Customizing Cl/CD Pipeline</a:t>
            </a:r>
            <a:endParaRPr sz="30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5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endParaRPr/>
          </a:p>
        </p:txBody>
      </p:sp>
      <p:pic>
        <p:nvPicPr>
          <p:cNvPr id="633" name="Google Shape;633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8148"/>
            <a:ext cx="12434714" cy="659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>
            <a:spLocks noGrp="1"/>
          </p:cNvSpPr>
          <p:nvPr>
            <p:ph type="title"/>
          </p:nvPr>
        </p:nvSpPr>
        <p:spPr>
          <a:xfrm>
            <a:off x="261286" y="273324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1 – Infuse AI into App</a:t>
            </a:r>
            <a:endParaRPr/>
          </a:p>
        </p:txBody>
      </p:sp>
      <p:pic>
        <p:nvPicPr>
          <p:cNvPr id="639" name="Google Shape;639;p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6150" y="1065015"/>
            <a:ext cx="10309800" cy="5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7"/>
          <p:cNvSpPr txBox="1">
            <a:spLocks noGrp="1"/>
          </p:cNvSpPr>
          <p:nvPr>
            <p:ph type="title"/>
          </p:nvPr>
        </p:nvSpPr>
        <p:spPr>
          <a:xfrm>
            <a:off x="297333" y="286840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2 – Automate Model Training</a:t>
            </a:r>
            <a:endParaRPr/>
          </a:p>
        </p:txBody>
      </p:sp>
      <p:pic>
        <p:nvPicPr>
          <p:cNvPr id="645" name="Google Shape;645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740" y="993003"/>
            <a:ext cx="10647408" cy="582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8"/>
          <p:cNvSpPr txBox="1">
            <a:spLocks noGrp="1"/>
          </p:cNvSpPr>
          <p:nvPr>
            <p:ph type="title"/>
          </p:nvPr>
        </p:nvSpPr>
        <p:spPr>
          <a:xfrm>
            <a:off x="351405" y="327388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3 – Store, Version and Validate Models</a:t>
            </a:r>
            <a:endParaRPr/>
          </a:p>
        </p:txBody>
      </p:sp>
      <p:pic>
        <p:nvPicPr>
          <p:cNvPr id="651" name="Google Shape;651;p9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404" y="911133"/>
            <a:ext cx="10206300" cy="5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9"/>
          <p:cNvSpPr txBox="1">
            <a:spLocks noGrp="1"/>
          </p:cNvSpPr>
          <p:nvPr>
            <p:ph type="title"/>
          </p:nvPr>
        </p:nvSpPr>
        <p:spPr>
          <a:xfrm>
            <a:off x="279310" y="300356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4 – Automate Model Release</a:t>
            </a:r>
            <a:endParaRPr/>
          </a:p>
        </p:txBody>
      </p:sp>
      <p:pic>
        <p:nvPicPr>
          <p:cNvPr id="658" name="Google Shape;658;p9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00" y="947768"/>
            <a:ext cx="10192500" cy="57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66" y="3221525"/>
            <a:ext cx="1864459" cy="88009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65" name="Google Shape;665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8663" y="1719448"/>
            <a:ext cx="552868" cy="55286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66" name="Google Shape;666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7954" y="4648099"/>
            <a:ext cx="795822" cy="79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8572" y="1005231"/>
            <a:ext cx="828921" cy="828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Google Shape;668;p100"/>
          <p:cNvCxnSpPr>
            <a:stCxn id="665" idx="3"/>
            <a:endCxn id="669" idx="1"/>
          </p:cNvCxnSpPr>
          <p:nvPr/>
        </p:nvCxnSpPr>
        <p:spPr>
          <a:xfrm rot="10800000" flipH="1">
            <a:off x="2761531" y="1995582"/>
            <a:ext cx="831000" cy="3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0" name="Google Shape;670;p100"/>
          <p:cNvSpPr txBox="1"/>
          <p:nvPr/>
        </p:nvSpPr>
        <p:spPr>
          <a:xfrm>
            <a:off x="95472" y="2186362"/>
            <a:ext cx="1337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Developer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100"/>
          <p:cNvSpPr txBox="1"/>
          <p:nvPr/>
        </p:nvSpPr>
        <p:spPr>
          <a:xfrm>
            <a:off x="8073582" y="1961623"/>
            <a:ext cx="2033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 Services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1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12401" y="1079618"/>
            <a:ext cx="689922" cy="68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0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9994" y="1377628"/>
            <a:ext cx="795822" cy="79582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74" name="Google Shape;674;p100"/>
          <p:cNvSpPr txBox="1"/>
          <p:nvPr/>
        </p:nvSpPr>
        <p:spPr>
          <a:xfrm>
            <a:off x="2253649" y="2253795"/>
            <a:ext cx="437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p10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5087" y="4618044"/>
            <a:ext cx="795822" cy="79582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76" name="Google Shape;676;p100"/>
          <p:cNvSpPr txBox="1"/>
          <p:nvPr/>
        </p:nvSpPr>
        <p:spPr>
          <a:xfrm>
            <a:off x="236619" y="5507997"/>
            <a:ext cx="12027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" name="Google Shape;677;p100"/>
          <p:cNvCxnSpPr/>
          <p:nvPr/>
        </p:nvCxnSpPr>
        <p:spPr>
          <a:xfrm rot="10800000" flipH="1">
            <a:off x="1173038" y="5223380"/>
            <a:ext cx="876000" cy="93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8" name="Google Shape;678;p100"/>
          <p:cNvCxnSpPr/>
          <p:nvPr/>
        </p:nvCxnSpPr>
        <p:spPr>
          <a:xfrm rot="10800000" flipH="1">
            <a:off x="1168290" y="1849603"/>
            <a:ext cx="876000" cy="111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79" name="Google Shape;679;p10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87348" y="1919284"/>
            <a:ext cx="980380" cy="6500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80" name="Google Shape;680;p100"/>
          <p:cNvSpPr txBox="1"/>
          <p:nvPr/>
        </p:nvSpPr>
        <p:spPr>
          <a:xfrm>
            <a:off x="10574959" y="5191088"/>
            <a:ext cx="15504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 { "cat":      0.99218,</a:t>
            </a:r>
            <a:endParaRPr sz="11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    "feline": 0.81242 }]</a:t>
            </a:r>
            <a:endParaRPr sz="11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1" name="Google Shape;681;p10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09858" y="2478917"/>
            <a:ext cx="814148" cy="81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75832" y="1872808"/>
            <a:ext cx="1376259" cy="12991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83" name="Google Shape;683;p10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39538" y="952190"/>
            <a:ext cx="695302" cy="70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598023" y="5501917"/>
            <a:ext cx="602306" cy="582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5" name="Google Shape;685;p100"/>
          <p:cNvCxnSpPr/>
          <p:nvPr/>
        </p:nvCxnSpPr>
        <p:spPr>
          <a:xfrm rot="10800000" flipH="1">
            <a:off x="334584" y="3356316"/>
            <a:ext cx="3366900" cy="3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86" name="Google Shape;686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350" y="4836815"/>
            <a:ext cx="552868" cy="55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0" descr="https://upload.wikimedia.org/wikipedia/commons/thumb/e/e0/Git-logo.svg/300px-Git-logo.svg.png"/>
          <p:cNvPicPr preferRelativeResize="0"/>
          <p:nvPr/>
        </p:nvPicPr>
        <p:blipFill rotWithShape="1">
          <a:blip r:embed="rId15">
            <a:alphaModFix/>
          </a:blip>
          <a:srcRect r="56343"/>
          <a:stretch/>
        </p:blipFill>
        <p:spPr>
          <a:xfrm>
            <a:off x="3592549" y="1670102"/>
            <a:ext cx="682325" cy="6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0"/>
          <p:cNvSpPr txBox="1"/>
          <p:nvPr/>
        </p:nvSpPr>
        <p:spPr>
          <a:xfrm>
            <a:off x="2665328" y="6197029"/>
            <a:ext cx="437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00"/>
          <p:cNvSpPr txBox="1"/>
          <p:nvPr/>
        </p:nvSpPr>
        <p:spPr>
          <a:xfrm>
            <a:off x="8179575" y="3314444"/>
            <a:ext cx="2089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00"/>
          <p:cNvSpPr txBox="1"/>
          <p:nvPr/>
        </p:nvSpPr>
        <p:spPr>
          <a:xfrm>
            <a:off x="8154507" y="4638884"/>
            <a:ext cx="20514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Edge 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0" name="Google Shape;690;p100"/>
          <p:cNvCxnSpPr/>
          <p:nvPr/>
        </p:nvCxnSpPr>
        <p:spPr>
          <a:xfrm flipH="1">
            <a:off x="10347966" y="1010675"/>
            <a:ext cx="7800" cy="5734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91" name="Google Shape;691;p100"/>
          <p:cNvCxnSpPr>
            <a:stCxn id="679" idx="2"/>
            <a:endCxn id="692" idx="0"/>
          </p:cNvCxnSpPr>
          <p:nvPr/>
        </p:nvCxnSpPr>
        <p:spPr>
          <a:xfrm flipH="1">
            <a:off x="11371538" y="2569319"/>
            <a:ext cx="6000" cy="773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3" name="Google Shape;693;p100"/>
          <p:cNvCxnSpPr>
            <a:stCxn id="692" idx="2"/>
            <a:endCxn id="680" idx="0"/>
          </p:cNvCxnSpPr>
          <p:nvPr/>
        </p:nvCxnSpPr>
        <p:spPr>
          <a:xfrm flipH="1">
            <a:off x="11350283" y="4325849"/>
            <a:ext cx="21300" cy="865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4" name="Google Shape;694;p100"/>
          <p:cNvCxnSpPr>
            <a:stCxn id="692" idx="1"/>
            <a:endCxn id="672" idx="3"/>
          </p:cNvCxnSpPr>
          <p:nvPr/>
        </p:nvCxnSpPr>
        <p:spPr>
          <a:xfrm rot="10800000">
            <a:off x="10202249" y="1424534"/>
            <a:ext cx="549900" cy="2409600"/>
          </a:xfrm>
          <a:prstGeom prst="bentConnector3">
            <a:avLst>
              <a:gd name="adj1" fmla="val 5354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5" name="Google Shape;695;p100"/>
          <p:cNvCxnSpPr>
            <a:stCxn id="692" idx="1"/>
            <a:endCxn id="681" idx="3"/>
          </p:cNvCxnSpPr>
          <p:nvPr/>
        </p:nvCxnSpPr>
        <p:spPr>
          <a:xfrm rot="10800000">
            <a:off x="10123949" y="2886134"/>
            <a:ext cx="628200" cy="948000"/>
          </a:xfrm>
          <a:prstGeom prst="bentConnector3">
            <a:avLst>
              <a:gd name="adj1" fmla="val 45246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6" name="Google Shape;696;p100"/>
          <p:cNvCxnSpPr>
            <a:stCxn id="692" idx="1"/>
            <a:endCxn id="697" idx="3"/>
          </p:cNvCxnSpPr>
          <p:nvPr/>
        </p:nvCxnSpPr>
        <p:spPr>
          <a:xfrm flipH="1">
            <a:off x="10110749" y="3834134"/>
            <a:ext cx="641400" cy="381300"/>
          </a:xfrm>
          <a:prstGeom prst="bentConnector3">
            <a:avLst>
              <a:gd name="adj1" fmla="val 44415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97" name="Google Shape;697;p100" descr="See the source image"/>
          <p:cNvPicPr preferRelativeResize="0"/>
          <p:nvPr/>
        </p:nvPicPr>
        <p:blipFill rotWithShape="1">
          <a:blip r:embed="rId16">
            <a:alphaModFix/>
          </a:blip>
          <a:srcRect l="23577" r="23523"/>
          <a:stretch/>
        </p:blipFill>
        <p:spPr>
          <a:xfrm>
            <a:off x="9549238" y="3817609"/>
            <a:ext cx="561398" cy="795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Google Shape;698;p100"/>
          <p:cNvCxnSpPr>
            <a:stCxn id="682" idx="3"/>
            <a:endCxn id="667" idx="1"/>
          </p:cNvCxnSpPr>
          <p:nvPr/>
        </p:nvCxnSpPr>
        <p:spPr>
          <a:xfrm rot="10800000" flipH="1">
            <a:off x="7652091" y="1419578"/>
            <a:ext cx="876600" cy="1102800"/>
          </a:xfrm>
          <a:prstGeom prst="bentConnector3">
            <a:avLst>
              <a:gd name="adj1" fmla="val 5886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9" name="Google Shape;699;p100"/>
          <p:cNvSpPr txBox="1"/>
          <p:nvPr/>
        </p:nvSpPr>
        <p:spPr>
          <a:xfrm>
            <a:off x="3560534" y="4122752"/>
            <a:ext cx="19575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Store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0" name="Google Shape;700;p100"/>
          <p:cNvPicPr preferRelativeResize="0"/>
          <p:nvPr/>
        </p:nvPicPr>
        <p:blipFill/>
        <p:spPr>
          <a:xfrm>
            <a:off x="8682857" y="3825641"/>
            <a:ext cx="747957" cy="76832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701" name="Google Shape;701;p100"/>
          <p:cNvCxnSpPr>
            <a:stCxn id="682" idx="3"/>
            <a:endCxn id="700" idx="1"/>
          </p:cNvCxnSpPr>
          <p:nvPr/>
        </p:nvCxnSpPr>
        <p:spPr>
          <a:xfrm>
            <a:off x="7652091" y="2522378"/>
            <a:ext cx="1030800" cy="1687500"/>
          </a:xfrm>
          <a:prstGeom prst="bentConnector3">
            <a:avLst>
              <a:gd name="adj1" fmla="val 49996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2" name="Google Shape;702;p100"/>
          <p:cNvCxnSpPr>
            <a:stCxn id="669" idx="3"/>
            <a:endCxn id="682" idx="1"/>
          </p:cNvCxnSpPr>
          <p:nvPr/>
        </p:nvCxnSpPr>
        <p:spPr>
          <a:xfrm>
            <a:off x="4274874" y="1995665"/>
            <a:ext cx="2001000" cy="526800"/>
          </a:xfrm>
          <a:prstGeom prst="bentConnector3">
            <a:avLst>
              <a:gd name="adj1" fmla="val 49998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3" name="Google Shape;703;p100"/>
          <p:cNvCxnSpPr>
            <a:stCxn id="686" idx="3"/>
            <a:endCxn id="699" idx="2"/>
          </p:cNvCxnSpPr>
          <p:nvPr/>
        </p:nvCxnSpPr>
        <p:spPr>
          <a:xfrm rot="10800000" flipH="1">
            <a:off x="3448218" y="4436449"/>
            <a:ext cx="1091100" cy="676800"/>
          </a:xfrm>
          <a:prstGeom prst="bentConnector2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4" name="Google Shape;704;p100"/>
          <p:cNvCxnSpPr>
            <a:stCxn id="700" idx="3"/>
            <a:endCxn id="697" idx="1"/>
          </p:cNvCxnSpPr>
          <p:nvPr/>
        </p:nvCxnSpPr>
        <p:spPr>
          <a:xfrm>
            <a:off x="9430814" y="4209805"/>
            <a:ext cx="118500" cy="57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5" name="Google Shape;705;p100"/>
          <p:cNvCxnSpPr>
            <a:stCxn id="667" idx="3"/>
            <a:endCxn id="672" idx="1"/>
          </p:cNvCxnSpPr>
          <p:nvPr/>
        </p:nvCxnSpPr>
        <p:spPr>
          <a:xfrm>
            <a:off x="9357493" y="1419691"/>
            <a:ext cx="154800" cy="48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92" name="Google Shape;692;p10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752149" y="3342419"/>
            <a:ext cx="1238868" cy="98343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cxnSp>
        <p:nvCxnSpPr>
          <p:cNvPr id="706" name="Google Shape;706;p100"/>
          <p:cNvCxnSpPr>
            <a:stCxn id="692" idx="3"/>
            <a:endCxn id="707" idx="3"/>
          </p:cNvCxnSpPr>
          <p:nvPr/>
        </p:nvCxnSpPr>
        <p:spPr>
          <a:xfrm flipH="1">
            <a:off x="8064017" y="3834134"/>
            <a:ext cx="3927000" cy="2288400"/>
          </a:xfrm>
          <a:prstGeom prst="bentConnector3">
            <a:avLst>
              <a:gd name="adj1" fmla="val -5938"/>
            </a:avLst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8" name="Google Shape;708;p100"/>
          <p:cNvCxnSpPr>
            <a:stCxn id="707" idx="1"/>
            <a:endCxn id="709" idx="2"/>
          </p:cNvCxnSpPr>
          <p:nvPr/>
        </p:nvCxnSpPr>
        <p:spPr>
          <a:xfrm rot="10800000">
            <a:off x="4475461" y="5303763"/>
            <a:ext cx="637200" cy="818700"/>
          </a:xfrm>
          <a:prstGeom prst="bentConnector2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0" name="Google Shape;710;p100"/>
          <p:cNvCxnSpPr>
            <a:stCxn id="664" idx="0"/>
            <a:endCxn id="670" idx="2"/>
          </p:cNvCxnSpPr>
          <p:nvPr/>
        </p:nvCxnSpPr>
        <p:spPr>
          <a:xfrm rot="5400000" flipH="1">
            <a:off x="2300595" y="963425"/>
            <a:ext cx="721500" cy="3794700"/>
          </a:xfrm>
          <a:prstGeom prst="bentConnector3">
            <a:avLst>
              <a:gd name="adj1" fmla="val 50006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1" name="Google Shape;711;p100"/>
          <p:cNvSpPr txBox="1"/>
          <p:nvPr/>
        </p:nvSpPr>
        <p:spPr>
          <a:xfrm>
            <a:off x="1419524" y="2725330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Consume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00"/>
          <p:cNvSpPr txBox="1"/>
          <p:nvPr/>
        </p:nvSpPr>
        <p:spPr>
          <a:xfrm>
            <a:off x="12737390" y="1297163"/>
            <a:ext cx="1607700" cy="676500"/>
          </a:xfrm>
          <a:prstGeom prst="rect">
            <a:avLst/>
          </a:prstGeom>
          <a:solidFill>
            <a:schemeClr val="dk1"/>
          </a:solidFill>
          <a:ln w="10775" cap="flat" cmpd="sng">
            <a:solidFill>
              <a:srgbClr val="1212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CNTK/TF/SCIKIT</a:t>
            </a:r>
            <a:endParaRPr sz="1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KERAS/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100"/>
          <p:cNvPicPr preferRelativeResize="0"/>
          <p:nvPr/>
        </p:nvPicPr>
        <p:blipFill rotWithShape="1">
          <a:blip r:embed="rId18">
            <a:alphaModFix/>
          </a:blip>
          <a:srcRect t="4234" b="6780"/>
          <a:stretch/>
        </p:blipFill>
        <p:spPr>
          <a:xfrm>
            <a:off x="12691580" y="1292676"/>
            <a:ext cx="1686891" cy="67646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cxnSp>
        <p:nvCxnSpPr>
          <p:cNvPr id="714" name="Google Shape;714;p100"/>
          <p:cNvCxnSpPr>
            <a:stCxn id="682" idx="3"/>
            <a:endCxn id="681" idx="1"/>
          </p:cNvCxnSpPr>
          <p:nvPr/>
        </p:nvCxnSpPr>
        <p:spPr>
          <a:xfrm>
            <a:off x="7652091" y="2522378"/>
            <a:ext cx="1657800" cy="363600"/>
          </a:xfrm>
          <a:prstGeom prst="bentConnector3">
            <a:avLst>
              <a:gd name="adj1" fmla="val 30880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5" name="Google Shape;715;p100"/>
          <p:cNvCxnSpPr>
            <a:stCxn id="664" idx="3"/>
            <a:endCxn id="682" idx="2"/>
          </p:cNvCxnSpPr>
          <p:nvPr/>
        </p:nvCxnSpPr>
        <p:spPr>
          <a:xfrm rot="10800000" flipH="1">
            <a:off x="5490925" y="3171971"/>
            <a:ext cx="1473000" cy="489600"/>
          </a:xfrm>
          <a:prstGeom prst="bentConnector2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6" name="Google Shape;716;p100"/>
          <p:cNvSpPr txBox="1"/>
          <p:nvPr/>
        </p:nvSpPr>
        <p:spPr>
          <a:xfrm>
            <a:off x="6237346" y="2300456"/>
            <a:ext cx="1280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DevOps Pipeline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100"/>
          <p:cNvCxnSpPr>
            <a:stCxn id="664" idx="1"/>
            <a:endCxn id="675" idx="0"/>
          </p:cNvCxnSpPr>
          <p:nvPr/>
        </p:nvCxnSpPr>
        <p:spPr>
          <a:xfrm flipH="1">
            <a:off x="742866" y="3661571"/>
            <a:ext cx="2883600" cy="956400"/>
          </a:xfrm>
          <a:prstGeom prst="bentConnector2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8" name="Google Shape;718;p100"/>
          <p:cNvSpPr txBox="1"/>
          <p:nvPr/>
        </p:nvSpPr>
        <p:spPr>
          <a:xfrm>
            <a:off x="1257363" y="3508372"/>
            <a:ext cx="1786800" cy="4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Customize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0"/>
          <p:cNvSpPr txBox="1"/>
          <p:nvPr/>
        </p:nvSpPr>
        <p:spPr>
          <a:xfrm>
            <a:off x="5888261" y="3416759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Deploy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0"/>
          <p:cNvSpPr txBox="1"/>
          <p:nvPr/>
        </p:nvSpPr>
        <p:spPr>
          <a:xfrm>
            <a:off x="10786520" y="4444278"/>
            <a:ext cx="10833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Predict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0"/>
          <p:cNvSpPr txBox="1"/>
          <p:nvPr/>
        </p:nvSpPr>
        <p:spPr>
          <a:xfrm rot="5400000">
            <a:off x="7205141" y="2435413"/>
            <a:ext cx="1960500" cy="6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Validate &amp; Flight </a:t>
            </a:r>
            <a:r>
              <a:rPr lang="en-US" sz="11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Model +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0"/>
          <p:cNvSpPr txBox="1"/>
          <p:nvPr/>
        </p:nvSpPr>
        <p:spPr>
          <a:xfrm>
            <a:off x="2751299" y="944903"/>
            <a:ext cx="1314000" cy="6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Update Application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00"/>
          <p:cNvSpPr txBox="1"/>
          <p:nvPr/>
        </p:nvSpPr>
        <p:spPr>
          <a:xfrm>
            <a:off x="3701328" y="4842728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Publish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00"/>
          <p:cNvSpPr txBox="1"/>
          <p:nvPr/>
        </p:nvSpPr>
        <p:spPr>
          <a:xfrm>
            <a:off x="10448502" y="5879826"/>
            <a:ext cx="1548000" cy="6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Collect Feedback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00"/>
          <p:cNvSpPr txBox="1"/>
          <p:nvPr/>
        </p:nvSpPr>
        <p:spPr>
          <a:xfrm>
            <a:off x="4539348" y="1763411"/>
            <a:ext cx="1314000" cy="6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Deploy Application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10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956923" y="2356219"/>
            <a:ext cx="1292517" cy="96574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00"/>
          <p:cNvSpPr/>
          <p:nvPr/>
        </p:nvSpPr>
        <p:spPr>
          <a:xfrm>
            <a:off x="8924817" y="5840598"/>
            <a:ext cx="1128600" cy="671400"/>
          </a:xfrm>
          <a:prstGeom prst="can">
            <a:avLst>
              <a:gd name="adj" fmla="val 13409"/>
            </a:avLst>
          </a:prstGeom>
          <a:solidFill>
            <a:schemeClr val="accent1"/>
          </a:solidFill>
          <a:ln w="10775" cap="flat" cmpd="sng">
            <a:solidFill>
              <a:srgbClr val="0057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50" tIns="46625" rIns="93250" bIns="46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Telemetry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7" name="Google Shape;727;p100"/>
          <p:cNvCxnSpPr/>
          <p:nvPr/>
        </p:nvCxnSpPr>
        <p:spPr>
          <a:xfrm>
            <a:off x="7711157" y="1005231"/>
            <a:ext cx="0" cy="5773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07" name="Google Shape;707;p100"/>
          <p:cNvSpPr txBox="1"/>
          <p:nvPr/>
        </p:nvSpPr>
        <p:spPr>
          <a:xfrm>
            <a:off x="5112661" y="5884713"/>
            <a:ext cx="2951400" cy="4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6525" tIns="149225" rIns="186525" bIns="1492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Retrain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00"/>
          <p:cNvSpPr txBox="1"/>
          <p:nvPr/>
        </p:nvSpPr>
        <p:spPr>
          <a:xfrm>
            <a:off x="345087" y="460208"/>
            <a:ext cx="118878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9200" tIns="93250" rIns="149200" bIns="932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DEVELOPERS AND DATA SCIENTISTS TOGETHER</a:t>
            </a:r>
            <a:endParaRPr sz="2400" b="0" i="0" u="none" strike="noStrike" cap="non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29" name="Google Shape;729;p10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20">
            <a:alphaModFix/>
          </a:blip>
          <a:srcRect l="70021" t="69480" r="23919" b="15099"/>
          <a:stretch/>
        </p:blipFill>
        <p:spPr>
          <a:xfrm>
            <a:off x="8604000" y="3769710"/>
            <a:ext cx="980400" cy="8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1"/>
          <p:cNvSpPr txBox="1">
            <a:spLocks noGrp="1"/>
          </p:cNvSpPr>
          <p:nvPr>
            <p:ph type="title"/>
          </p:nvPr>
        </p:nvSpPr>
        <p:spPr>
          <a:xfrm>
            <a:off x="806840" y="2125664"/>
            <a:ext cx="11887200" cy="24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Azure Pipelines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2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102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Pipelines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02"/>
          <p:cNvSpPr txBox="1"/>
          <p:nvPr/>
        </p:nvSpPr>
        <p:spPr>
          <a:xfrm>
            <a:off x="575427" y="1276220"/>
            <a:ext cx="11217180" cy="24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1208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cloud service that you can use to automatically build and test your code project and make it available to other users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21208" marR="0" lvl="0" indent="-31496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Combines CI/CD to constantly and consistently test, and build your code in order to ship it to any target</a:t>
            </a: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3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103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Use Azure Pipelines with YAML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" name="Google Shape;757;p103" descr="Pipelines YAML intro image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717" y="1728140"/>
            <a:ext cx="11620936" cy="218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4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104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04"/>
          <p:cNvSpPr txBox="1"/>
          <p:nvPr/>
        </p:nvSpPr>
        <p:spPr>
          <a:xfrm>
            <a:off x="575427" y="1276220"/>
            <a:ext cx="11818854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build represents one execution of a pipeline. It collects the logs associated with running the steps and the results of running tests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vs Release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“build” is given by dev team to the test team. A “release” is formal release of the product to its customers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21208" marR="0" lvl="0" indent="-34544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None/>
            </a:pPr>
            <a:endParaRPr sz="22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Trigger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trigger is something that's set up to tell the pipeline when to run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0379" marR="0" lvl="1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7578" marR="0" lvl="1" indent="-457198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collection of shared build and release assets for a project. Assets defined in a library can be used in multiple build and release pipelines of the project</a:t>
            </a:r>
            <a:endParaRPr sz="22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0" name="Google Shape;770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958" y="16876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8"/>
          <p:cNvSpPr txBox="1">
            <a:spLocks noGrp="1"/>
          </p:cNvSpPr>
          <p:nvPr>
            <p:ph type="title"/>
          </p:nvPr>
        </p:nvSpPr>
        <p:spPr>
          <a:xfrm>
            <a:off x="407690" y="22015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250" rIns="0" bIns="93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What is DevOps?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5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105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05"/>
          <p:cNvSpPr txBox="1"/>
          <p:nvPr/>
        </p:nvSpPr>
        <p:spPr>
          <a:xfrm>
            <a:off x="548940" y="1250186"/>
            <a:ext cx="11801118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73278" marR="0" lvl="2" indent="-34289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When your build or deployment runs, the system begins one or more jobs. An agent is installable software that runs one build or deployment job at a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Microsoft-hosted agents: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9650" marR="0" lvl="3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With Microsoft-hosted agents, maintenance and upgrades are taken care of for you. Each time you run a pipeline, you get a fresh virtual machine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0379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Self-hosted agents: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9650" marR="0" lvl="3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An agent that you set up and manage on your own to run build and deployment jobs is a self-hosted agent. More control to install dependent software needed for your builds and deployments</a:t>
            </a:r>
            <a:endParaRPr sz="24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6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2" name="Google Shape;792;p106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06"/>
          <p:cNvSpPr txBox="1"/>
          <p:nvPr/>
        </p:nvSpPr>
        <p:spPr>
          <a:xfrm>
            <a:off x="593163" y="1140615"/>
            <a:ext cx="11801118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Repositories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At the beginning of a pipeline, the agent downloads files from your repository into a local sources directory</a:t>
            </a:r>
            <a:endParaRPr sz="24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		Supported Repos</a:t>
            </a:r>
            <a:endParaRPr sz="2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Repos Git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Repos TFVC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Bitbucket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External Git (generic)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GitHub Enterprise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3121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Subversion</a:t>
            </a:r>
            <a:endParaRPr sz="24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7"/>
          <p:cNvSpPr txBox="1"/>
          <p:nvPr/>
        </p:nvSpPr>
        <p:spPr>
          <a:xfrm>
            <a:off x="520759" y="358645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4" name="Google Shape;804;p107"/>
          <p:cNvSpPr txBox="1"/>
          <p:nvPr/>
        </p:nvSpPr>
        <p:spPr>
          <a:xfrm>
            <a:off x="504717" y="246351"/>
            <a:ext cx="118896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Labs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5" name="Google Shape;805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9"/>
          <p:cNvSpPr txBox="1"/>
          <p:nvPr/>
        </p:nvSpPr>
        <p:spPr>
          <a:xfrm>
            <a:off x="520759" y="358645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6" name="Google Shape;316;p79"/>
          <p:cNvSpPr txBox="1"/>
          <p:nvPr/>
        </p:nvSpPr>
        <p:spPr>
          <a:xfrm>
            <a:off x="504717" y="246351"/>
            <a:ext cx="118896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9"/>
          <p:cNvSpPr txBox="1"/>
          <p:nvPr/>
        </p:nvSpPr>
        <p:spPr>
          <a:xfrm>
            <a:off x="457202" y="1349695"/>
            <a:ext cx="1181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 brings together people, processes, and technology automating software delivery to provide continuous value to users.</a:t>
            </a:r>
            <a:endParaRPr sz="30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9"/>
          <p:cNvSpPr txBox="1"/>
          <p:nvPr/>
        </p:nvSpPr>
        <p:spPr>
          <a:xfrm>
            <a:off x="427230" y="3581856"/>
            <a:ext cx="3630000" cy="2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lang="en-US" sz="1600" b="1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Continuous Integration (CI)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411"/>
              <a:buFont typeface="Noto Sans Symbols"/>
              <a:buNone/>
            </a:pPr>
            <a:endParaRPr sz="1568" b="1" i="0" u="none" strike="noStrike" cap="non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0066" marR="0" lvl="0" indent="-28006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Char char="•"/>
            </a:pPr>
            <a:r>
              <a:rPr lang="en-US" sz="157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Focuses on blending the work of individual developers together into a repository.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066" marR="0" lvl="0" indent="-28006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Char char="•"/>
            </a:pPr>
            <a:r>
              <a:rPr lang="en-US" sz="157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time you commit code, it’s automatically built and tested, and bugs are detected faster.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/>
        </p:nvSpPr>
        <p:spPr>
          <a:xfrm>
            <a:off x="4281618" y="3581856"/>
            <a:ext cx="3622500" cy="2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lang="en-US" sz="1600" b="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Continuous Deployment (CD)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234"/>
              <a:buFont typeface="Noto Sans Symbols"/>
              <a:buNone/>
            </a:pPr>
            <a:endParaRPr sz="1371" b="1" i="0" u="none" strike="noStrike" cap="non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0066" marR="0" lvl="0" indent="-28006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Char char="•"/>
            </a:pPr>
            <a:r>
              <a:rPr lang="en-US" sz="156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Automate the entire process from code commit to production if your CI/CD tests are successful.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066" marR="0" lvl="0" indent="-19045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411"/>
              <a:buFont typeface="Arial"/>
              <a:buNone/>
            </a:pPr>
            <a:endParaRPr sz="1568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9"/>
          <p:cNvSpPr txBox="1"/>
          <p:nvPr/>
        </p:nvSpPr>
        <p:spPr>
          <a:xfrm>
            <a:off x="8124465" y="3581856"/>
            <a:ext cx="3630000" cy="1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lang="en-US" sz="1600" b="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Continuous Learning &amp; Monitoring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234"/>
              <a:buFont typeface="Noto Sans Symbols"/>
              <a:buNone/>
            </a:pPr>
            <a:endParaRPr sz="1371" b="1" i="0" u="none" strike="noStrike" cap="non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0066" marR="0" lvl="0" indent="-28006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Char char="•"/>
            </a:pPr>
            <a:r>
              <a:rPr lang="en-US" sz="156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CI/CD practices, paired with monitoring tools, safely deliver features to your customers as soon as they’re ready.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9"/>
          <p:cNvGrpSpPr/>
          <p:nvPr/>
        </p:nvGrpSpPr>
        <p:grpSpPr>
          <a:xfrm>
            <a:off x="1869502" y="2829142"/>
            <a:ext cx="745598" cy="606125"/>
            <a:chOff x="1228673" y="2642918"/>
            <a:chExt cx="985197" cy="800905"/>
          </a:xfrm>
        </p:grpSpPr>
        <p:sp>
          <p:nvSpPr>
            <p:cNvPr id="323" name="Google Shape;323;p79"/>
            <p:cNvSpPr/>
            <p:nvPr/>
          </p:nvSpPr>
          <p:spPr>
            <a:xfrm>
              <a:off x="1228673" y="2642918"/>
              <a:ext cx="770794" cy="733164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endParaRPr sz="882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79"/>
            <p:cNvSpPr/>
            <p:nvPr/>
          </p:nvSpPr>
          <p:spPr>
            <a:xfrm>
              <a:off x="1820682" y="3050532"/>
              <a:ext cx="393188" cy="393291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solidFill>
              <a:srgbClr val="FFFFFF"/>
            </a:solidFill>
            <a:ln w="1905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endParaRPr sz="882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25" name="Google Shape;325;p79"/>
          <p:cNvSpPr/>
          <p:nvPr/>
        </p:nvSpPr>
        <p:spPr>
          <a:xfrm>
            <a:off x="5820710" y="2850830"/>
            <a:ext cx="600476" cy="518510"/>
          </a:xfrm>
          <a:custGeom>
            <a:avLst/>
            <a:gdLst/>
            <a:ahLst/>
            <a:cxnLst/>
            <a:rect l="l" t="t" r="r" b="b"/>
            <a:pathLst>
              <a:path w="245" h="212" extrusionOk="0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9"/>
              <a:buFont typeface="Arial"/>
              <a:buNone/>
            </a:pPr>
            <a:endParaRPr sz="1729" b="0" i="0" u="none" strike="noStrike" cap="none">
              <a:solidFill>
                <a:srgbClr val="3535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26" name="Google Shape;326;p79"/>
          <p:cNvGrpSpPr/>
          <p:nvPr/>
        </p:nvGrpSpPr>
        <p:grpSpPr>
          <a:xfrm>
            <a:off x="9536418" y="2871366"/>
            <a:ext cx="789539" cy="503013"/>
            <a:chOff x="7086600" y="2836618"/>
            <a:chExt cx="1066800" cy="679655"/>
          </a:xfrm>
        </p:grpSpPr>
        <p:sp>
          <p:nvSpPr>
            <p:cNvPr id="327" name="Google Shape;327;p79"/>
            <p:cNvSpPr/>
            <p:nvPr/>
          </p:nvSpPr>
          <p:spPr>
            <a:xfrm>
              <a:off x="7086600" y="2836618"/>
              <a:ext cx="1066800" cy="679655"/>
            </a:xfrm>
            <a:custGeom>
              <a:avLst/>
              <a:gdLst/>
              <a:ahLst/>
              <a:cxnLst/>
              <a:rect l="l" t="t" r="r" b="b"/>
              <a:pathLst>
                <a:path w="344" h="217" extrusionOk="0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endParaRPr sz="882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79"/>
            <p:cNvSpPr/>
            <p:nvPr/>
          </p:nvSpPr>
          <p:spPr>
            <a:xfrm>
              <a:off x="7452793" y="3055842"/>
              <a:ext cx="334417" cy="334579"/>
            </a:xfrm>
            <a:custGeom>
              <a:avLst/>
              <a:gdLst/>
              <a:ahLst/>
              <a:cxnLst/>
              <a:rect l="l" t="t" r="r" b="b"/>
              <a:pathLst>
                <a:path w="3250" h="3250" extrusionOk="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6"/>
                <a:buFont typeface="Arial"/>
                <a:buNone/>
              </a:pPr>
              <a:endParaRPr sz="1836" b="0" i="0" u="none" strike="noStrike" cap="none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0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80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80"/>
          <p:cNvSpPr txBox="1"/>
          <p:nvPr/>
        </p:nvSpPr>
        <p:spPr>
          <a:xfrm>
            <a:off x="575427" y="1276220"/>
            <a:ext cx="1181885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software that is always ready to be deployed into production</a:t>
            </a:r>
            <a:endParaRPr sz="30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1539" y="2317337"/>
            <a:ext cx="7559564" cy="367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1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81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575427" y="1276220"/>
            <a:ext cx="11217180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Is this a new idea?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 b="0" i="0" u="none" strike="noStrike" cap="none" baseline="30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principle of the Agile Manifesto: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“Our highest priority is to satisfy the customer through early and </a:t>
            </a:r>
            <a:r>
              <a:rPr lang="en-US" sz="28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of valuable software”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637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Goal: Release to production more often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Monthly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Weekly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Daily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2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82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2"/>
          <p:cNvSpPr txBox="1"/>
          <p:nvPr/>
        </p:nvSpPr>
        <p:spPr>
          <a:xfrm>
            <a:off x="575427" y="1276220"/>
            <a:ext cx="1121718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Pros: Receive many benefits from the Agile process as well as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637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the right product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89942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Constant feedback from customers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89942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Write thorough acceptance tests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2742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637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Earlier benefits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89942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Get product out before competitors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89942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Find bugs earlier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3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5" name="Google Shape;375;p83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3"/>
          <p:cNvSpPr txBox="1"/>
          <p:nvPr/>
        </p:nvSpPr>
        <p:spPr>
          <a:xfrm>
            <a:off x="575427" y="1276220"/>
            <a:ext cx="1121718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Ability to react quickly to change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Adopt to new requirements quickly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357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Save money and time with 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3570" marR="0" lvl="1" indent="-4571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As deploying to production becomes easier, more time can be spent developing valuable 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4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7" name="Google Shape;387;p84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sz="5400" b="1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84"/>
          <p:cNvSpPr txBox="1"/>
          <p:nvPr/>
        </p:nvSpPr>
        <p:spPr>
          <a:xfrm>
            <a:off x="575427" y="1276220"/>
            <a:ext cx="11548256" cy="405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1208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Vital step when practicing CD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To practice CI, every developer on a project must integrate their work daily with every other developer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21208" marR="0" lvl="0" indent="-31496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Everyone on the team needs to practice this for it to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008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1208" marR="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 is not a tool, but a technique</a:t>
            </a:r>
            <a:endParaRPr sz="2800" b="0" i="0" u="none" strike="noStrike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1737</Words>
  <Application>Microsoft Office PowerPoint</Application>
  <PresentationFormat>Custom</PresentationFormat>
  <Paragraphs>280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Noto Sans Symbols</vt:lpstr>
      <vt:lpstr>Quattrocento Sans</vt:lpstr>
      <vt:lpstr>Courier New</vt:lpstr>
      <vt:lpstr>Arial</vt:lpstr>
      <vt:lpstr>Consolas</vt:lpstr>
      <vt:lpstr>Calibri</vt:lpstr>
      <vt:lpstr>1_Office Theme</vt:lpstr>
      <vt:lpstr>3_WHITE TEMPLATE</vt:lpstr>
      <vt:lpstr>1_WHITE TEMPLATE</vt:lpstr>
      <vt:lpstr>9-51008_Machine_Learning_AI_&amp;_Data_Science_Conference_Fall_2018_Template</vt:lpstr>
      <vt:lpstr>1_WHITE TEMPLATE</vt:lpstr>
      <vt:lpstr>DevOps for AI</vt:lpstr>
      <vt:lpstr>PowerPoint Presentation</vt:lpstr>
      <vt:lpstr>What is DevOps?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for AI Development </vt:lpstr>
      <vt:lpstr>Model Lifecycle Management</vt:lpstr>
      <vt:lpstr>Building your own AI models</vt:lpstr>
      <vt:lpstr>Data science workflow</vt:lpstr>
      <vt:lpstr>PowerPoint Presentation</vt:lpstr>
      <vt:lpstr>What does DevOps for AI mean?</vt:lpstr>
      <vt:lpstr>Produce Repeatable Experiments</vt:lpstr>
      <vt:lpstr>PowerPoint Presentation</vt:lpstr>
      <vt:lpstr>Key Goals of DevOps for AI</vt:lpstr>
      <vt:lpstr>PowerPoint Presentation</vt:lpstr>
      <vt:lpstr>Step 1 – Infuse AI into App</vt:lpstr>
      <vt:lpstr>Step 2 – Automate Model Training</vt:lpstr>
      <vt:lpstr>Step 3 – Store, Version and Validate Models</vt:lpstr>
      <vt:lpstr>Step 4 – Automate Model Release</vt:lpstr>
      <vt:lpstr>PowerPoint Presentation</vt:lpstr>
      <vt:lpstr>Azure Pipelines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for AI</dc:title>
  <cp:lastModifiedBy>Wolfgang Pauli</cp:lastModifiedBy>
  <cp:revision>2</cp:revision>
  <dcterms:modified xsi:type="dcterms:W3CDTF">2019-02-06T07:25:11Z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wopauli@microsoft.com</vt:lpwstr>
  </property>
  <property fmtid="{D5CDD505-2E9C-101B-9397-08002B2CF9AE}" pid="5" name="MSIP_Label_f42aa342-8706-4288-bd11-ebb85995028c_SetDate">
    <vt:lpwstr>2019-02-06T07:09:03.9772066Z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ba8bfd9f-5b3f-461a-b4e3-c63c86bfc409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